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16"/>
  </p:notesMasterIdLst>
  <p:sldIdLst>
    <p:sldId id="256" r:id="rId3"/>
    <p:sldId id="275" r:id="rId4"/>
    <p:sldId id="257" r:id="rId5"/>
    <p:sldId id="258" r:id="rId6"/>
    <p:sldId id="259" r:id="rId7"/>
    <p:sldId id="262" r:id="rId8"/>
    <p:sldId id="261" r:id="rId9"/>
    <p:sldId id="263" r:id="rId10"/>
    <p:sldId id="267" r:id="rId11"/>
    <p:sldId id="265" r:id="rId12"/>
    <p:sldId id="266" r:id="rId13"/>
    <p:sldId id="274" r:id="rId14"/>
    <p:sldId id="276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132E68-7481-4989-82DD-DBD7CACF340F}" type="datetimeFigureOut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771440-11E5-4A3D-8CBF-0FB5C55AB28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BE5F50-216C-4BAD-BE56-3BCA89BFB4E0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2EBB37-2853-4B2B-8A20-C8812A3DA7FC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40F695-09A3-4CD3-9AEC-8DE18CB5B3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B5EE-6F55-48E6-B6B2-D16FB8F66B35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E95176E-021A-4F37-A010-3B9E33A057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8D25EAC-DFFE-46CB-99C7-007B9A1F7957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93372FE-E71A-4C22-A346-A9C4BCCCA3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7CC85EC-8B47-47E4-8389-15F7C0CE9969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744494A-8AA3-4547-8D00-0F8388A6F6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9BA24-65C3-4212-A828-F69FA7505AF3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74D4-BF67-4D0B-9ADF-EB20C6F2C0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C13CE56-8487-46D0-A2FD-D2C63D3BC4B6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A413C9F-F2D3-48CA-9A0A-3E13BB80A9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E9B9833-E234-4222-8694-EFD5402A8486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0ED6E92-CED4-4DDA-8E36-30C67F7C4C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C06CB0F-784A-4945-9D50-60A91465E6DA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92E2723-D3D5-49E7-A9FA-4C030BE8320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B84A-C604-4F40-BD74-6D63205C4F44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2242-C3D9-4106-A208-D1637FF63C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FE3DCED-0DB7-479E-B37F-0AF29D30566A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5718A97-A941-448E-B198-956B2ACFAF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5D447D5-3E2A-4976-9214-82FD6ECFEE2C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D670AA1-3A23-4535-90BA-B84928B1DF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D9C0-BC29-4931-86FF-027073A45C2E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7CEC-341D-45D6-A156-B0372A66AF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2D89CB6-7BB3-4668-8E7D-F321352D4AB7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AA2056E-92F9-4782-9224-3F20F2CB37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796A4-B441-4057-BF93-6D7337895084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C89A3A-F83F-4F8C-9A8A-BB9F1EAE3D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A0CF8A8-9049-4C0A-920E-A5A5B07160D4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1833A36-2E98-4725-8A16-E0EDB510581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53DA739-2323-48D7-8EE6-13503911965E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03D1C33-4814-4185-B814-DC94258B0A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64E8672-CB5E-4FC9-8C3B-7C27C9E138AD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E970816-2E22-454C-8B8D-4832B89C4F8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0A7A466-0B06-4818-B04B-D35649471437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D4D6F61-5103-46E6-9106-60F091CC74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AB288-0921-4041-8CF7-84CE1ADC23C5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9FBC-64C3-4DF3-BD63-8E97E18A191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03C540A-C54C-447C-BF0C-22CCEBA1DCDE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EE57955-CE31-4D3A-9EBA-586FD1A7CE1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3836DE5-B1A0-404E-95A2-79601933D762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6CCEA9E-750F-4904-B908-B854C7EF17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EAEEF52-1E9A-421F-B791-D5F2B71FCE2D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DA6C15F-D076-4B76-B4F2-0F9DF50427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4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7635CD7-955D-4311-B77D-60256BB78124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05109-781A-4B90-8F25-5D97255580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Scan1080Base.png"/>
          <p:cNvPicPr>
            <a:picLocks noChangeAspect="1"/>
          </p:cNvPicPr>
          <p:nvPr/>
        </p:nvPicPr>
        <p:blipFill>
          <a:blip r:embed="rId14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>
                    <a:tint val="75000"/>
                  </a:prst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708804F-88A4-41FA-9E09-54B919DD7DD4}" type="datetime1">
              <a:rPr lang="it-IT"/>
              <a:pPr>
                <a:defRPr/>
              </a:pPr>
              <a:t>10/07/2014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CAB04-3444-496F-B703-3BA6804468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73238"/>
            <a:ext cx="9144000" cy="4824412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7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ANNO </a:t>
            </a:r>
            <a:r>
              <a:rPr lang="it-IT" sz="2700" b="1" i="1">
                <a:solidFill>
                  <a:srgbClr val="FFFF00"/>
                </a:solidFill>
                <a:latin typeface="Agency FB" panose="020B0503020202020204" pitchFamily="34" charset="0"/>
              </a:rPr>
              <a:t>ACCADEMICO </a:t>
            </a:r>
            <a:r>
              <a:rPr lang="it-IT" sz="2700" b="1" i="1" smtClean="0">
                <a:solidFill>
                  <a:srgbClr val="FFFF00"/>
                </a:solidFill>
                <a:latin typeface="Agency FB" panose="020B0503020202020204" pitchFamily="34" charset="0"/>
              </a:rPr>
              <a:t>      2013 </a:t>
            </a:r>
            <a:r>
              <a:rPr lang="it-IT" sz="27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– 2014</a:t>
            </a:r>
            <a:r>
              <a:rPr lang="it-IT" sz="31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/>
            </a:r>
            <a:br>
              <a:rPr lang="it-IT" sz="31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it-IT" sz="4000" b="1" i="1" smtClean="0">
                <a:solidFill>
                  <a:srgbClr val="FFFF00"/>
                </a:solidFill>
                <a:latin typeface="Agency FB" panose="020B0503020202020204" pitchFamily="34" charset="0"/>
              </a:rPr>
              <a:t>Corso  PAS      Università </a:t>
            </a:r>
            <a:r>
              <a:rPr lang="it-IT" sz="40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degli Studi di Camerino</a:t>
            </a:r>
            <a:br>
              <a:rPr lang="it-IT" sz="40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it-IT" sz="31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/>
            </a:r>
            <a:br>
              <a:rPr lang="it-IT" sz="31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it-IT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La </a:t>
            </a:r>
            <a:r>
              <a:rPr lang="it-IT" b="1" i="1" dirty="0">
                <a:solidFill>
                  <a:srgbClr val="FFFF00"/>
                </a:solidFill>
                <a:latin typeface="Agency FB" panose="020B0503020202020204" pitchFamily="34" charset="0"/>
              </a:rPr>
              <a:t>Tecnologia </a:t>
            </a:r>
            <a:r>
              <a:rPr lang="it-IT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C.N.C.</a:t>
            </a:r>
            <a:br>
              <a:rPr lang="it-IT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it-IT" sz="2200" b="1" i="1" dirty="0">
                <a:solidFill>
                  <a:srgbClr val="FFFF00"/>
                </a:solidFill>
                <a:latin typeface="Agency FB" panose="020B0503020202020204" pitchFamily="34" charset="0"/>
              </a:rPr>
              <a:t>Tesi di specializzazione</a:t>
            </a:r>
            <a:br>
              <a:rPr lang="it-IT" sz="2200" b="1" i="1" dirty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it-IT" sz="2200" b="1" i="1" dirty="0">
                <a:solidFill>
                  <a:srgbClr val="FFFF00"/>
                </a:solidFill>
                <a:latin typeface="Agency FB" panose="020B0503020202020204" pitchFamily="34" charset="0"/>
              </a:rPr>
              <a:t>in </a:t>
            </a:r>
            <a:br>
              <a:rPr lang="it-IT" sz="2200" b="1" i="1" dirty="0">
                <a:solidFill>
                  <a:srgbClr val="FFFF00"/>
                </a:solidFill>
                <a:latin typeface="Agency FB" panose="020B0503020202020204" pitchFamily="34" charset="0"/>
              </a:rPr>
            </a:br>
            <a:r>
              <a:rPr lang="it-IT" sz="2200" b="1" i="1" dirty="0">
                <a:solidFill>
                  <a:srgbClr val="FFFF00"/>
                </a:solidFill>
                <a:latin typeface="Agency FB" panose="020B0503020202020204" pitchFamily="34" charset="0"/>
              </a:rPr>
              <a:t>Laboratorio di Macchine a Controllo Numerico Computerizzato (C.N.C</a:t>
            </a:r>
            <a:r>
              <a:rPr lang="it-IT" sz="2200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.)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+mn-lt"/>
                <a:cs typeface="+mn-cs"/>
              </a:rPr>
              <a:t>	 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Specializzando   						Relatore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/>
            </a:r>
            <a:b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</a:b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               </a:t>
            </a:r>
            <a:r>
              <a:rPr lang="it-IT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Prof. Marco Bonci                  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		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    	     </a:t>
            </a:r>
            <a:r>
              <a:rPr lang="it-IT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Prof. Sandro Cipolletti</a:t>
            </a:r>
            <a:endParaRPr lang="it-IT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Programmazione</a:t>
            </a:r>
            <a:endParaRPr lang="it-IT" sz="320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25" y="549275"/>
            <a:ext cx="9001125" cy="606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gency FB" panose="020B0503020202020204" pitchFamily="34" charset="0"/>
                <a:cs typeface="+mn-cs"/>
              </a:rPr>
              <a:t>Nelle macchine a CNC è possibile programmare le lavorazioni mediante l’elaborazione e la stesura di un elenco di istruzioni, detto </a:t>
            </a:r>
            <a:r>
              <a:rPr lang="it-IT" sz="2400" b="1" dirty="0">
                <a:latin typeface="Agency FB" panose="020B0503020202020204" pitchFamily="34" charset="0"/>
                <a:cs typeface="+mn-cs"/>
              </a:rPr>
              <a:t>programma;</a:t>
            </a: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b="1" dirty="0">
                <a:latin typeface="Agency FB" panose="020B0503020202020204" pitchFamily="34" charset="0"/>
                <a:cs typeface="+mn-cs"/>
              </a:rPr>
              <a:t>il </a:t>
            </a:r>
            <a:r>
              <a:rPr lang="it-IT" sz="2400" b="1" dirty="0">
                <a:latin typeface="Agency FB" panose="020B0503020202020204" pitchFamily="34" charset="0"/>
                <a:cs typeface="+mn-cs"/>
              </a:rPr>
              <a:t>linguaggio di programmazione manuale è convenzionalmente il codice base ISO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Manuale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se svolta direttamente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dell’operatore viene digitato mediante tastiera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Automatica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quando è assistita dal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computer anche per mezzo di interfaccia CAD/CAM con elaborazione automatica della geometria del pezzo tramite software di supporto 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Il programma è formato da </a:t>
            </a:r>
            <a:r>
              <a:rPr lang="it-IT" sz="28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Blocchi</a:t>
            </a:r>
            <a:r>
              <a:rPr lang="it-IT" sz="2400" b="1" dirty="0"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b="1" dirty="0">
                <a:latin typeface="Agency FB" panose="020B0503020202020204" pitchFamily="34" charset="0"/>
                <a:cs typeface="+mn-cs"/>
              </a:rPr>
              <a:t>(righe)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numerati ed eseguiti in successione. Ciascun blocco rappresenta un’operazione macchina ed è composto da: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Istruzioni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 che definiscono funzioni o comandi di </a:t>
            </a:r>
            <a:r>
              <a:rPr lang="it-IT" sz="2400" dirty="0" err="1">
                <a:latin typeface="Agency FB" panose="020B0503020202020204" pitchFamily="34" charset="0"/>
                <a:cs typeface="+mn-cs"/>
              </a:rPr>
              <a:t>movimento,ogni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funzione è indicata con una lettera (indirizzo) ed ogni singolo elemento di una funzione è detto carattere che è la più piccola unità di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informazione 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Le </a:t>
            </a: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funzioni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modali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(M) che, una volta inserite rimangono attive fino al termine del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programma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, e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non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modali o auto cancellanti (A) quando sono attive solo nel blocco in cui sono state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programmate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Programmazione</a:t>
            </a:r>
            <a:endParaRPr lang="it-IT" sz="320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4925" y="549275"/>
            <a:ext cx="90011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C000"/>
                </a:solidFill>
                <a:latin typeface="Agency FB" pitchFamily="34" charset="0"/>
              </a:rPr>
              <a:t>Funzione: </a:t>
            </a:r>
            <a:endParaRPr lang="it-IT" sz="2800">
              <a:solidFill>
                <a:srgbClr val="FFC000"/>
              </a:solidFill>
              <a:latin typeface="Agency FB" pitchFamily="34" charset="0"/>
            </a:endParaRPr>
          </a:p>
          <a:p>
            <a:r>
              <a:rPr lang="it-IT" sz="2200" b="1">
                <a:latin typeface="Agency FB" pitchFamily="34" charset="0"/>
              </a:rPr>
              <a:t>%</a:t>
            </a:r>
            <a:r>
              <a:rPr lang="it-IT" sz="2200">
                <a:latin typeface="Agency FB" pitchFamily="34" charset="0"/>
              </a:rPr>
              <a:t> = inizio programma</a:t>
            </a:r>
          </a:p>
          <a:p>
            <a:r>
              <a:rPr lang="it-IT" sz="2200" b="1">
                <a:latin typeface="Agency FB" pitchFamily="34" charset="0"/>
              </a:rPr>
              <a:t>N</a:t>
            </a:r>
            <a:r>
              <a:rPr lang="it-IT" sz="2200">
                <a:latin typeface="Agency FB" pitchFamily="34" charset="0"/>
              </a:rPr>
              <a:t> = numero blocco ed è seguito da massimo 4 cifre </a:t>
            </a:r>
          </a:p>
          <a:p>
            <a:r>
              <a:rPr lang="it-IT" sz="2200" b="1">
                <a:latin typeface="Agency FB" pitchFamily="34" charset="0"/>
              </a:rPr>
              <a:t>G</a:t>
            </a:r>
            <a:r>
              <a:rPr lang="it-IT" sz="2200">
                <a:latin typeface="Agency FB" pitchFamily="34" charset="0"/>
              </a:rPr>
              <a:t> = predispone la macchina per l’esecuzione di determinate operazioni e cicli ed è seguita da 2 cifre </a:t>
            </a:r>
          </a:p>
          <a:p>
            <a:r>
              <a:rPr lang="it-IT" sz="2200" b="1">
                <a:latin typeface="Agency FB" pitchFamily="34" charset="0"/>
              </a:rPr>
              <a:t>X ,Y, Z, </a:t>
            </a:r>
            <a:r>
              <a:rPr lang="it-IT" sz="2200">
                <a:latin typeface="Agency FB" pitchFamily="34" charset="0"/>
              </a:rPr>
              <a:t>=</a:t>
            </a:r>
            <a:r>
              <a:rPr lang="it-IT" sz="2200" b="1">
                <a:latin typeface="Agency FB" pitchFamily="34" charset="0"/>
              </a:rPr>
              <a:t> </a:t>
            </a:r>
            <a:r>
              <a:rPr lang="it-IT" sz="2200">
                <a:latin typeface="Agency FB" pitchFamily="34" charset="0"/>
              </a:rPr>
              <a:t>funzioni modali che indicano lo spostamento dei relativi assi. </a:t>
            </a:r>
          </a:p>
          <a:p>
            <a:r>
              <a:rPr lang="it-IT" sz="2200" b="1">
                <a:latin typeface="Agency FB" pitchFamily="34" charset="0"/>
              </a:rPr>
              <a:t>M</a:t>
            </a:r>
            <a:r>
              <a:rPr lang="it-IT" sz="2200">
                <a:latin typeface="Agency FB" pitchFamily="34" charset="0"/>
              </a:rPr>
              <a:t> = funzioni ausiliarie e miscellanee ed è seguita da un numero con 2 cifre </a:t>
            </a:r>
          </a:p>
          <a:p>
            <a:r>
              <a:rPr lang="it-IT" sz="2200" b="1">
                <a:latin typeface="Agency FB" pitchFamily="34" charset="0"/>
              </a:rPr>
              <a:t>F</a:t>
            </a:r>
            <a:r>
              <a:rPr lang="it-IT" sz="2200">
                <a:latin typeface="Agency FB" pitchFamily="34" charset="0"/>
              </a:rPr>
              <a:t> = velocità di avanzamento nella direzione degli assi da raggiungere espressa in mm/min. </a:t>
            </a:r>
          </a:p>
          <a:p>
            <a:r>
              <a:rPr lang="it-IT" sz="2200" b="1">
                <a:latin typeface="Agency FB" pitchFamily="34" charset="0"/>
              </a:rPr>
              <a:t>S</a:t>
            </a:r>
            <a:r>
              <a:rPr lang="it-IT" sz="2200">
                <a:latin typeface="Agency FB" pitchFamily="34" charset="0"/>
              </a:rPr>
              <a:t> = velocità di rotazione del mandrino, seguita da 4 cifre espressa in giri/min (funzione modale) </a:t>
            </a:r>
          </a:p>
          <a:p>
            <a:r>
              <a:rPr lang="it-IT" sz="2200" b="1">
                <a:latin typeface="Agency FB" pitchFamily="34" charset="0"/>
              </a:rPr>
              <a:t>T</a:t>
            </a:r>
            <a:r>
              <a:rPr lang="it-IT" sz="2200">
                <a:latin typeface="Agency FB" pitchFamily="34" charset="0"/>
              </a:rPr>
              <a:t> = indica l’utensile; le prime 2 cifre, da 0 a 99, individuano l’utensile, mentre le ultime 2 servono per memorizzare la compensazione del raggio o della lunghezza (funzione modale)</a:t>
            </a:r>
          </a:p>
          <a:p>
            <a:r>
              <a:rPr lang="it-IT" sz="2200" b="1">
                <a:latin typeface="Agency FB" pitchFamily="34" charset="0"/>
              </a:rPr>
              <a:t>U, V, W </a:t>
            </a:r>
            <a:r>
              <a:rPr lang="it-IT" sz="2200">
                <a:latin typeface="Agency FB" pitchFamily="34" charset="0"/>
              </a:rPr>
              <a:t>indicano il relativo spostamento degli assi secondari (funzioni modali)</a:t>
            </a:r>
          </a:p>
          <a:p>
            <a:r>
              <a:rPr lang="it-IT" sz="2200" b="1">
                <a:latin typeface="Agency FB" pitchFamily="34" charset="0"/>
              </a:rPr>
              <a:t>I, J, K, </a:t>
            </a:r>
            <a:r>
              <a:rPr lang="it-IT" sz="2200">
                <a:latin typeface="Agency FB" pitchFamily="34" charset="0"/>
              </a:rPr>
              <a:t>ogni lettera indica i parametri di interpolazione, (es. le coordinate del centro  di un cerchio)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4613" y="4903788"/>
            <a:ext cx="89947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Il Programma è costituito da più Blocchi (esempio di Blocco) :</a:t>
            </a:r>
          </a:p>
          <a:p>
            <a:r>
              <a:rPr lang="it-IT" sz="2400" b="1">
                <a:latin typeface="Agency FB" pitchFamily="34" charset="0"/>
              </a:rPr>
              <a:t>N</a:t>
            </a:r>
            <a:r>
              <a:rPr lang="it-IT" sz="2400">
                <a:latin typeface="Agency FB" pitchFamily="34" charset="0"/>
              </a:rPr>
              <a:t>..(sequenza) </a:t>
            </a:r>
            <a:r>
              <a:rPr lang="it-IT" sz="2400" b="1">
                <a:latin typeface="Agency FB" pitchFamily="34" charset="0"/>
              </a:rPr>
              <a:t>G</a:t>
            </a:r>
            <a:r>
              <a:rPr lang="it-IT" sz="2400">
                <a:latin typeface="Agency FB" pitchFamily="34" charset="0"/>
              </a:rPr>
              <a:t>..(preparatoria) </a:t>
            </a:r>
            <a:r>
              <a:rPr lang="it-IT" sz="2400" b="1">
                <a:latin typeface="Agency FB" pitchFamily="34" charset="0"/>
              </a:rPr>
              <a:t>X</a:t>
            </a:r>
            <a:r>
              <a:rPr lang="it-IT" sz="2400">
                <a:latin typeface="Agency FB" pitchFamily="34" charset="0"/>
              </a:rPr>
              <a:t>,</a:t>
            </a:r>
            <a:r>
              <a:rPr lang="it-IT" sz="2400" b="1">
                <a:latin typeface="Agency FB" pitchFamily="34" charset="0"/>
              </a:rPr>
              <a:t>Y</a:t>
            </a:r>
            <a:r>
              <a:rPr lang="it-IT" sz="2400">
                <a:latin typeface="Agency FB" pitchFamily="34" charset="0"/>
              </a:rPr>
              <a:t>,</a:t>
            </a:r>
            <a:r>
              <a:rPr lang="it-IT" sz="2400" b="1">
                <a:latin typeface="Agency FB" pitchFamily="34" charset="0"/>
              </a:rPr>
              <a:t>Z</a:t>
            </a:r>
            <a:r>
              <a:rPr lang="it-IT" sz="2400">
                <a:latin typeface="Agency FB" pitchFamily="34" charset="0"/>
              </a:rPr>
              <a:t>,(Coordinate) </a:t>
            </a:r>
            <a:r>
              <a:rPr lang="it-IT" sz="2400" b="1">
                <a:latin typeface="Agency FB" pitchFamily="34" charset="0"/>
              </a:rPr>
              <a:t>F</a:t>
            </a:r>
            <a:r>
              <a:rPr lang="it-IT" sz="2400">
                <a:latin typeface="Agency FB" pitchFamily="34" charset="0"/>
              </a:rPr>
              <a:t>..(avanzamento) </a:t>
            </a:r>
            <a:r>
              <a:rPr lang="it-IT" sz="2400" b="1">
                <a:latin typeface="Agency FB" pitchFamily="34" charset="0"/>
              </a:rPr>
              <a:t>S</a:t>
            </a:r>
            <a:r>
              <a:rPr lang="it-IT" sz="2400">
                <a:latin typeface="Agency FB" pitchFamily="34" charset="0"/>
              </a:rPr>
              <a:t>..(velocità di taglio) </a:t>
            </a:r>
            <a:r>
              <a:rPr lang="it-IT" sz="2400" b="1">
                <a:latin typeface="Agency FB" pitchFamily="34" charset="0"/>
              </a:rPr>
              <a:t>T</a:t>
            </a:r>
            <a:r>
              <a:rPr lang="it-IT" sz="2400">
                <a:latin typeface="Agency FB" pitchFamily="34" charset="0"/>
              </a:rPr>
              <a:t>..(utensile) </a:t>
            </a:r>
            <a:r>
              <a:rPr lang="it-IT" sz="2400" b="1">
                <a:latin typeface="Agency FB" pitchFamily="34" charset="0"/>
              </a:rPr>
              <a:t>M</a:t>
            </a:r>
            <a:r>
              <a:rPr lang="it-IT" sz="2400">
                <a:latin typeface="Agency FB" pitchFamily="34" charset="0"/>
              </a:rPr>
              <a:t>..(miscellanee)</a:t>
            </a:r>
          </a:p>
          <a:p>
            <a:r>
              <a:rPr lang="en-US" sz="3200" b="1">
                <a:latin typeface="Agency FB" pitchFamily="34" charset="0"/>
              </a:rPr>
              <a:t>N10 G96  X100 Y100 F0.3 S200 T01.01 M4 </a:t>
            </a:r>
            <a:endParaRPr lang="it-IT" sz="3200" b="1">
              <a:latin typeface="Agency FB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Esempio di processo e digitalizzazione del pezzo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154113"/>
            <a:ext cx="216058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506788"/>
            <a:ext cx="2108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5738" y="2293938"/>
            <a:ext cx="22129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4 13"/>
          <p:cNvCxnSpPr>
            <a:stCxn id="3" idx="3"/>
            <a:endCxn id="12" idx="1"/>
          </p:cNvCxnSpPr>
          <p:nvPr/>
        </p:nvCxnSpPr>
        <p:spPr>
          <a:xfrm>
            <a:off x="5580063" y="1966913"/>
            <a:ext cx="955675" cy="1065212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3" idx="2"/>
            <a:endCxn id="11" idx="0"/>
          </p:cNvCxnSpPr>
          <p:nvPr/>
        </p:nvCxnSpPr>
        <p:spPr>
          <a:xfrm rot="5400000">
            <a:off x="2468563" y="1474787"/>
            <a:ext cx="725488" cy="333851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2" idx="2"/>
            <a:endCxn id="34" idx="3"/>
          </p:cNvCxnSpPr>
          <p:nvPr/>
        </p:nvCxnSpPr>
        <p:spPr>
          <a:xfrm rot="5400000">
            <a:off x="6322219" y="4074319"/>
            <a:ext cx="1622425" cy="1017587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nettore 4 22"/>
          <p:cNvCxnSpPr>
            <a:stCxn id="11" idx="2"/>
            <a:endCxn id="34" idx="1"/>
          </p:cNvCxnSpPr>
          <p:nvPr/>
        </p:nvCxnSpPr>
        <p:spPr>
          <a:xfrm rot="16200000" flipH="1">
            <a:off x="1624807" y="4499768"/>
            <a:ext cx="431800" cy="1357313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563938" y="663575"/>
            <a:ext cx="171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Progettazione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6588125" y="1446213"/>
            <a:ext cx="201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Programmazione</a:t>
            </a:r>
          </a:p>
          <a:p>
            <a:pPr algn="ctr"/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Operatore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4925" y="4941888"/>
            <a:ext cx="112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Cam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2519363" y="3500438"/>
            <a:ext cx="4176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Esecuzione e Controllo</a:t>
            </a:r>
          </a:p>
        </p:txBody>
      </p:sp>
      <p:pic>
        <p:nvPicPr>
          <p:cNvPr id="3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19363" y="3962400"/>
            <a:ext cx="41052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4 14"/>
          <p:cNvCxnSpPr>
            <a:stCxn id="3" idx="1"/>
            <a:endCxn id="8" idx="3"/>
          </p:cNvCxnSpPr>
          <p:nvPr/>
        </p:nvCxnSpPr>
        <p:spPr>
          <a:xfrm rot="10800000" flipV="1">
            <a:off x="2216150" y="1966913"/>
            <a:ext cx="1203325" cy="0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1154113"/>
            <a:ext cx="2108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250825" y="692150"/>
            <a:ext cx="171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Stampante 3D</a:t>
            </a:r>
          </a:p>
        </p:txBody>
      </p:sp>
      <p:cxnSp>
        <p:nvCxnSpPr>
          <p:cNvPr id="37" name="Connettore 4 36"/>
          <p:cNvCxnSpPr/>
          <p:nvPr/>
        </p:nvCxnSpPr>
        <p:spPr>
          <a:xfrm rot="5400000">
            <a:off x="149225" y="3057525"/>
            <a:ext cx="725488" cy="173038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965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Tecnologia, Didattica, Laboratorio e Futuro</a:t>
            </a:r>
            <a:endParaRPr lang="it-IT" sz="320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827088" y="692150"/>
            <a:ext cx="7489825" cy="831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solidFill>
                  <a:srgbClr val="FFC000"/>
                </a:solidFill>
                <a:latin typeface="Agency FB" pitchFamily="34" charset="0"/>
              </a:rPr>
              <a:t>La continua evoluzione della tecnologia elettronica non ha risparmiato la macchina utensile e non risparmierà la scuola e la didattica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554163" y="1965325"/>
            <a:ext cx="280193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La </a:t>
            </a: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rivoluzione D</a:t>
            </a: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igitale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95838" y="1965325"/>
            <a:ext cx="2811462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Nuove </a:t>
            </a: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metodologie Didattiche 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43213" y="2813050"/>
            <a:ext cx="34575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Cambia il contesto dell’insegnamento 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0175" y="3213100"/>
            <a:ext cx="2430463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d</a:t>
            </a: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a Frontale e Nozionistico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30175" y="3721100"/>
            <a:ext cx="2430463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a</a:t>
            </a: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Interattivo e Sociale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88125" y="3213100"/>
            <a:ext cx="23526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Nuove Didattiche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588125" y="3765550"/>
            <a:ext cx="23526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</a:t>
            </a: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reatività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588125" y="4303713"/>
            <a:ext cx="23526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Ricerca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588125" y="4822825"/>
            <a:ext cx="23526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Scoperta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588125" y="5334000"/>
            <a:ext cx="2352675" cy="4000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Sperimentazione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4303713"/>
            <a:ext cx="2430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>
          <a:xfrm>
            <a:off x="3738563" y="3676650"/>
            <a:ext cx="16668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NUOVE PRATICHE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562350" y="4422775"/>
            <a:ext cx="20193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NUOVE METODOLOGIE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389313" y="5157788"/>
            <a:ext cx="2365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NUOVE FORME DI LAVORO</a:t>
            </a:r>
            <a:endParaRPr lang="it-IT" sz="20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843213" y="5854700"/>
            <a:ext cx="3457575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F U T U R O</a:t>
            </a:r>
            <a:endParaRPr lang="it-IT" sz="4800" b="1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cxnSp>
        <p:nvCxnSpPr>
          <p:cNvPr id="25" name="Connettore 4 24"/>
          <p:cNvCxnSpPr>
            <a:stCxn id="23" idx="1"/>
            <a:endCxn id="19" idx="2"/>
          </p:cNvCxnSpPr>
          <p:nvPr/>
        </p:nvCxnSpPr>
        <p:spPr>
          <a:xfrm rot="10800000">
            <a:off x="1344613" y="6040438"/>
            <a:ext cx="1498600" cy="228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nettore 4 25"/>
          <p:cNvCxnSpPr>
            <a:stCxn id="23" idx="3"/>
            <a:endCxn id="5" idx="2"/>
          </p:cNvCxnSpPr>
          <p:nvPr/>
        </p:nvCxnSpPr>
        <p:spPr>
          <a:xfrm flipV="1">
            <a:off x="6300788" y="5734050"/>
            <a:ext cx="1463675" cy="53498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2" idx="2"/>
            <a:endCxn id="23" idx="0"/>
          </p:cNvCxnSpPr>
          <p:nvPr/>
        </p:nvCxnSpPr>
        <p:spPr>
          <a:xfrm flipH="1">
            <a:off x="4572000" y="5557838"/>
            <a:ext cx="0" cy="296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21" idx="2"/>
          </p:cNvCxnSpPr>
          <p:nvPr/>
        </p:nvCxnSpPr>
        <p:spPr>
          <a:xfrm flipH="1">
            <a:off x="4572000" y="4822825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20" idx="2"/>
            <a:endCxn id="21" idx="0"/>
          </p:cNvCxnSpPr>
          <p:nvPr/>
        </p:nvCxnSpPr>
        <p:spPr>
          <a:xfrm>
            <a:off x="4572000" y="4076700"/>
            <a:ext cx="0" cy="346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11" idx="2"/>
            <a:endCxn id="20" idx="0"/>
          </p:cNvCxnSpPr>
          <p:nvPr/>
        </p:nvCxnSpPr>
        <p:spPr>
          <a:xfrm flipH="1">
            <a:off x="4572000" y="3213100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nettore 4 57"/>
          <p:cNvCxnSpPr>
            <a:stCxn id="11" idx="1"/>
            <a:endCxn id="12" idx="0"/>
          </p:cNvCxnSpPr>
          <p:nvPr/>
        </p:nvCxnSpPr>
        <p:spPr>
          <a:xfrm rot="10800000" flipV="1">
            <a:off x="1344613" y="3013075"/>
            <a:ext cx="1498600" cy="2000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nettore 4 58"/>
          <p:cNvCxnSpPr>
            <a:stCxn id="11" idx="3"/>
            <a:endCxn id="14" idx="0"/>
          </p:cNvCxnSpPr>
          <p:nvPr/>
        </p:nvCxnSpPr>
        <p:spPr>
          <a:xfrm>
            <a:off x="6300788" y="3013075"/>
            <a:ext cx="1463675" cy="2000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Connettore 4 82"/>
          <p:cNvCxnSpPr>
            <a:stCxn id="6" idx="2"/>
            <a:endCxn id="2" idx="0"/>
          </p:cNvCxnSpPr>
          <p:nvPr/>
        </p:nvCxnSpPr>
        <p:spPr>
          <a:xfrm rot="5400000">
            <a:off x="3542506" y="935832"/>
            <a:ext cx="441325" cy="16176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Connettore 4 84"/>
          <p:cNvCxnSpPr>
            <a:stCxn id="6" idx="2"/>
            <a:endCxn id="3" idx="0"/>
          </p:cNvCxnSpPr>
          <p:nvPr/>
        </p:nvCxnSpPr>
        <p:spPr>
          <a:xfrm rot="16200000" flipH="1">
            <a:off x="5166519" y="929481"/>
            <a:ext cx="441325" cy="16303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9" name="Connettore 4 88"/>
          <p:cNvCxnSpPr>
            <a:stCxn id="2" idx="2"/>
            <a:endCxn id="11" idx="0"/>
          </p:cNvCxnSpPr>
          <p:nvPr/>
        </p:nvCxnSpPr>
        <p:spPr>
          <a:xfrm rot="16200000" flipH="1">
            <a:off x="3539331" y="1780382"/>
            <a:ext cx="447675" cy="16176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1" name="Connettore 4 90"/>
          <p:cNvCxnSpPr>
            <a:stCxn id="3" idx="2"/>
            <a:endCxn id="11" idx="0"/>
          </p:cNvCxnSpPr>
          <p:nvPr/>
        </p:nvCxnSpPr>
        <p:spPr>
          <a:xfrm rot="5400000">
            <a:off x="5163344" y="1774031"/>
            <a:ext cx="447675" cy="16303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339975" y="1554163"/>
            <a:ext cx="410368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Applicazione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Struttura </a:t>
            </a:r>
            <a:r>
              <a:rPr lang="it-IT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macchima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          Tecnologia/elettronica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        Architettura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         Programmazione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348038" y="5218113"/>
            <a:ext cx="31480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D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idattica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Laboratorio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Futuro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55875" y="298450"/>
            <a:ext cx="3148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987675" y="476250"/>
            <a:ext cx="37449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Evoluzione/Storia</a:t>
            </a:r>
          </a:p>
        </p:txBody>
      </p:sp>
      <p:cxnSp>
        <p:nvCxnSpPr>
          <p:cNvPr id="17" name="Connettore 4 16"/>
          <p:cNvCxnSpPr>
            <a:endCxn id="20" idx="0"/>
          </p:cNvCxnSpPr>
          <p:nvPr/>
        </p:nvCxnSpPr>
        <p:spPr>
          <a:xfrm>
            <a:off x="6300788" y="1700213"/>
            <a:ext cx="1362075" cy="12827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4 18"/>
          <p:cNvCxnSpPr>
            <a:endCxn id="61" idx="0"/>
          </p:cNvCxnSpPr>
          <p:nvPr/>
        </p:nvCxnSpPr>
        <p:spPr>
          <a:xfrm rot="10800000" flipV="1">
            <a:off x="1746250" y="1700213"/>
            <a:ext cx="1746250" cy="7207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218238" y="2982913"/>
            <a:ext cx="28908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Disegno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Metallurgia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Automazione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	Elettronica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4859338" y="1000125"/>
            <a:ext cx="0" cy="554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0" idx="0"/>
          </p:cNvCxnSpPr>
          <p:nvPr/>
        </p:nvCxnSpPr>
        <p:spPr>
          <a:xfrm>
            <a:off x="4921250" y="3805238"/>
            <a:ext cx="0" cy="141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50825" y="4557713"/>
            <a:ext cx="3011488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rogetto 3d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Stampanti 3D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</a:t>
            </a:r>
            <a:r>
              <a:rPr lang="it-IT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am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O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peratore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E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secuzione</a:t>
            </a: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0" y="-4763"/>
            <a:ext cx="9144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Il CNC , Tecnologia e Didattica</a:t>
            </a:r>
            <a:endParaRPr lang="it-IT" sz="3200">
              <a:latin typeface="Garamond" pitchFamily="18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0" y="2420938"/>
            <a:ext cx="34925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U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so degli strumenti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tecnologici per apprendere correttamente la materia</a:t>
            </a:r>
          </a:p>
        </p:txBody>
      </p:sp>
      <p:cxnSp>
        <p:nvCxnSpPr>
          <p:cNvPr id="69" name="Connettore 2 68"/>
          <p:cNvCxnSpPr>
            <a:stCxn id="61" idx="2"/>
          </p:cNvCxnSpPr>
          <p:nvPr/>
        </p:nvCxnSpPr>
        <p:spPr>
          <a:xfrm>
            <a:off x="1746250" y="3805238"/>
            <a:ext cx="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Connettore 4 86"/>
          <p:cNvCxnSpPr>
            <a:stCxn id="20" idx="2"/>
          </p:cNvCxnSpPr>
          <p:nvPr/>
        </p:nvCxnSpPr>
        <p:spPr>
          <a:xfrm rot="5400000">
            <a:off x="6497638" y="4745038"/>
            <a:ext cx="1111250" cy="12192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Connettore 4 94"/>
          <p:cNvCxnSpPr/>
          <p:nvPr/>
        </p:nvCxnSpPr>
        <p:spPr>
          <a:xfrm>
            <a:off x="2124075" y="5465763"/>
            <a:ext cx="2005013" cy="4445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20" grpId="0"/>
      <p:bldP spid="45" grpId="0"/>
      <p:bldP spid="52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-4763"/>
            <a:ext cx="9144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Evoluzione e Storia</a:t>
            </a:r>
            <a:endParaRPr lang="it-IT" sz="3200"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25" y="741363"/>
            <a:ext cx="900112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La continua evoluzione della tecnologia elettronica non ha risparmiato la macchina utensile, passata dalle prime semplici lavorazioni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già nei primi anni 80 da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punto a punto all’esecuzione di qualsiasi profilo, anche il più complesso, grazie alla delega di tutte le operazioni di calcolo e verifica a un computer: si è così ottenuto il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CNC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(Controllo Numerico Computerizzato)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7824" y="4293096"/>
            <a:ext cx="3384376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55424" y="4293097"/>
            <a:ext cx="3053080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4293096"/>
            <a:ext cx="2976330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Controllo Numerico applicato alle macchine utensili</a:t>
            </a:r>
            <a:endParaRPr lang="it-IT" sz="3200"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388" y="584200"/>
            <a:ext cx="878522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Il controllo numerico consente di fornire, in linguaggio alfanumerico, le informazioni necessarie al funzionamento di una macchina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utensile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Nella macchina a CNC l’operatore funge da programmatore e da supervisore e inserisce il programma nella macchina che provvede a trasformarlo in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movimenti  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9388" y="3940175"/>
            <a:ext cx="8785225" cy="280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Un 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controllo numerico può 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essere :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Punto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a punto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opera in posizioni ben definite (es. foratura) e durante lo spostamento da un punto al successivo, l’utensile si scosta dal pezzo seguendo una traiettoria non importante “controllo adattativo”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Continuativo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in cui lo spostamento dell’utensile tra due punti, deve essere controllato esattamente in posizione e velocità poiché da esso dipende la forma stessa del pezzo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763" y="79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Struttura di una macchina C.N.C.</a:t>
            </a:r>
            <a:endParaRPr lang="it-IT" sz="3200"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950" y="692150"/>
            <a:ext cx="89281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La macchina utensile a CNC è formata da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parti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di sostegno (bancale, montante) in genere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fisse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parti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mobili (tavole, torrette, contropunte) 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Attualmente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i costruttori utilizzano ghisa per le parti mobili a causa delle sue caratteristiche smorzanti (attenuazione dei picchi di carico) e per le teste porta mandrino, mentre basamenti e montanti, sono costruiti in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acciaio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4238469"/>
            <a:ext cx="4572000" cy="2630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Organi di Trasmissione del Moto</a:t>
            </a:r>
            <a:endParaRPr lang="it-IT" sz="320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25" y="692150"/>
            <a:ext cx="9001125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Servomotori</a:t>
            </a:r>
            <a:r>
              <a:rPr lang="it-IT" sz="2800" i="1" dirty="0">
                <a:latin typeface="Agency FB" panose="020B0503020202020204" pitchFamily="34" charset="0"/>
                <a:cs typeface="+mn-cs"/>
              </a:rPr>
              <a:t> 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insieme del motore elettrico e di tutti i dispositivi elettronici atti al controllo della velocità, della potenza e della coppia.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gency FB" panose="020B0503020202020204" pitchFamily="34" charset="0"/>
                <a:cs typeface="+mn-cs"/>
              </a:rPr>
              <a:t>Il linguaggio utilizzato nelle macchine a CNC è il codice binario. Per effettuare gli azionamenti a velocità variabile, si utilizzano i motori a corrente alternata (affidabili e robusti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Motori per mandrini 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sono generalmente in corrente continua con velocità di rotazione regolabile in modo automatico; possono anche essere in corrente alternata </a:t>
            </a:r>
            <a:endParaRPr lang="it-IT" sz="2800" dirty="0">
              <a:latin typeface="Agency FB" panose="020B0503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Motori per l’azionamento degli assi 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(motori passo-passo) sono motori a corrente continua che funzionano per mezzo di impulsi elettrici 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programmabili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Motori </a:t>
            </a:r>
            <a:r>
              <a:rPr lang="it-IT" sz="2800" b="1" dirty="0" err="1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brushless</a:t>
            </a:r>
            <a:r>
              <a:rPr lang="it-IT" sz="28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 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sono stati introdotti negli anni 80 con lo sviluppo dell’elettronica di potenza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.. 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Possono avere rotazioni uniformi a basse velocità ed elevati valori di coppia ad elevate </a:t>
            </a:r>
            <a:r>
              <a:rPr lang="it-IT" sz="2800" dirty="0">
                <a:latin typeface="Agency FB" panose="020B0503020202020204" pitchFamily="34" charset="0"/>
                <a:cs typeface="+mn-cs"/>
              </a:rPr>
              <a:t>velocità</a:t>
            </a:r>
            <a:endParaRPr lang="it-IT" sz="2800" dirty="0">
              <a:latin typeface="Agency FB" panose="020B05030202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Organi di Trasmissione del Moto</a:t>
            </a:r>
            <a:endParaRPr lang="it-IT" sz="320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25" y="692150"/>
            <a:ext cx="9001125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Guide: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permettono agli elementi mobili, su cui sono applicate, un solo grado di libertà e da esse dipende la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precisione delle macchine utensili, possono essere a: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Rotolamento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quando tra di esse è interposto un mezzo rotolante come sfere o rulli, che scorrono nella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sede opportunamente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ricavata e sono tenute insieme da una gabbia metallica o in plastica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Pattini a ricircolo di sfere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(per carichi medio-bassi) o rulli (per carichi medio-alti); sono tenuti insieme da una gabbia distanziatrice che ne permette il ricircolo e possono essere impiegati sia come sostegno, sia come guida laterale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Strisciamento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cs"/>
              </a:rPr>
              <a:t> con lubrificazione idrostatica sono guide usate in genere sui centri di lavoro e sul tornio. Tra le superfici di contatto trafila dell’olio in pressione </a:t>
            </a: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4847680"/>
            <a:ext cx="2520315" cy="1783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19780" y="4832212"/>
            <a:ext cx="2504440" cy="1783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4832212"/>
            <a:ext cx="2599690" cy="1783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Rilevamento dei parametri di Lavorazione</a:t>
            </a:r>
            <a:endParaRPr lang="it-IT" sz="320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25" y="692150"/>
            <a:ext cx="9001125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gency FB" panose="020B0503020202020204" pitchFamily="34" charset="0"/>
                <a:cs typeface="+mn-cs"/>
              </a:rPr>
              <a:t>Le informazioni rilevate (misure) sono segnali elettrici inviati in codice al CNC che le controlla confrontandole con le quote e i parametri tecnologici. L’apparecchiatura alla base nei sistemi di misura è il trasduttore. I trasduttori possono essere anche attuatori e possono dividersi in analogici e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digitali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FFC000"/>
              </a:solidFill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Trasduttori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di posizione misurano e trasformano istante per istante la posizione di un organo mobile di grandezza elettrica; si definisce passo o risoluzione la minima variazione di misura rilevabile 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Encoder</a:t>
            </a:r>
            <a:r>
              <a:rPr lang="it-IT" sz="2400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sono basati sull’effetto fotoelettrico (misure incrementali) 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gency FB" panose="020B0503020202020204" pitchFamily="34" charset="0"/>
                <a:cs typeface="+mn-cs"/>
              </a:rPr>
              <a:t>       e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sono i più usati. Negli encoder una sorgente luminosa 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      attraversa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un condensatore ottico che rende i raggi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paralleli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400" b="1" dirty="0" err="1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Inductosyn</a:t>
            </a: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 e </a:t>
            </a:r>
            <a:r>
              <a:rPr lang="it-IT" sz="2400" b="1" dirty="0" err="1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resolver</a:t>
            </a: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sono basati sull’induzione elettromagnetica e 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gency FB" panose="020B0503020202020204" pitchFamily="34" charset="0"/>
                <a:cs typeface="+mn-cs"/>
              </a:rPr>
              <a:t>      vengono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utilizzati per misure </a:t>
            </a:r>
            <a:r>
              <a:rPr lang="it-IT" sz="2400" dirty="0">
                <a:latin typeface="Agency FB" panose="020B0503020202020204" pitchFamily="34" charset="0"/>
                <a:cs typeface="+mn-cs"/>
              </a:rPr>
              <a:t>assolute</a:t>
            </a:r>
            <a:endParaRPr lang="it-IT" sz="2400" dirty="0">
              <a:latin typeface="Agency FB" panose="020B0503020202020204" pitchFamily="34" charset="0"/>
              <a:cs typeface="+mn-cs"/>
            </a:endParaRPr>
          </a:p>
        </p:txBody>
      </p:sp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644900"/>
            <a:ext cx="18002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9275" y="5229225"/>
            <a:ext cx="21859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FF00"/>
                </a:solidFill>
                <a:latin typeface="Agency FB" pitchFamily="34" charset="0"/>
              </a:rPr>
              <a:t>Architettura del CNC e struttura del Controllo</a:t>
            </a:r>
            <a:endParaRPr lang="it-IT" sz="320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25" y="549275"/>
            <a:ext cx="9001125" cy="667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Agency FB" panose="020B0503020202020204" pitchFamily="34" charset="0"/>
                <a:cs typeface="+mn-cs"/>
              </a:rPr>
              <a:t>L’unità di governo è il cervello della macchina e serve per leggere e decodificare i programmi, traducendoli in comandi operativi. L’unità di governo comprende il pannello operativo, la pulsantiera ausiliaria di macchina e un microcalcolatore che serve sia per eseguire le funzioni di calcolo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richieste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Agency FB" panose="020B05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L’unità centrale di processo (CPU)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è contenuta in un microprocessore dove </a:t>
            </a:r>
            <a:endParaRPr lang="it-IT" sz="2000" dirty="0">
              <a:latin typeface="Agency FB" panose="020B05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Agency FB" panose="020B0503020202020204" pitchFamily="34" charset="0"/>
                <a:cs typeface="+mn-cs"/>
              </a:rPr>
              <a:t>vengono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eseguite le istruzioni del programma e guidati i dispositivi di ingresso </a:t>
            </a:r>
            <a:endParaRPr lang="it-IT" sz="2000" dirty="0">
              <a:latin typeface="Agency FB" panose="020B05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Agency FB" panose="020B0503020202020204" pitchFamily="34" charset="0"/>
                <a:cs typeface="+mn-cs"/>
              </a:rPr>
              <a:t>dati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(input) e di uscita dati elaborati (output). </a:t>
            </a:r>
            <a:endParaRPr lang="it-IT" sz="2000" dirty="0">
              <a:latin typeface="Agency FB" panose="020B05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Agency FB" panose="020B05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Nella </a:t>
            </a: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CPU sono contenuti</a:t>
            </a:r>
            <a:r>
              <a:rPr lang="it-IT" sz="24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FFC000"/>
              </a:solidFill>
              <a:latin typeface="Agency FB" panose="020B0503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Unità </a:t>
            </a: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di controllo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coordina input e output, interpreta e trasferisce all’unità aritmetico-logica le istruzioni di lavorazione acquisite dalla memoria centrale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Unità </a:t>
            </a: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aritmetico-logica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porta a termine le operazioni calcolando l’avanzamento delle slitte e la traiettoria percorsa dall’utensile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Memoria centrale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immagazzina tutte le informazioni di movimento e di lavoro della macchina e dei relativi servizi. Essa è costituita da: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RAM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 (memoria ad accesso casuale): immagazzina i programmi di lavorazione dei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pezzi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,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 le 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informazioni lette si riversano istantaneamente nella memoria di lavoro eliminando così il tempo di lettura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FFC000"/>
                </a:solidFill>
                <a:latin typeface="Agency FB" panose="020B0503020202020204" pitchFamily="34" charset="0"/>
                <a:cs typeface="+mn-cs"/>
              </a:rPr>
              <a:t>ROM</a:t>
            </a:r>
            <a:r>
              <a:rPr lang="it-IT" sz="2000" dirty="0">
                <a:latin typeface="Agency FB" panose="020B0503020202020204" pitchFamily="34" charset="0"/>
                <a:cs typeface="+mn-cs"/>
              </a:rPr>
              <a:t> (memoria a sola lettura) non modificabile dall’operatore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Agency FB" panose="020B0503020202020204" pitchFamily="34" charset="0"/>
                <a:cs typeface="+mn-cs"/>
              </a:rPr>
              <a:t>   </a:t>
            </a:r>
            <a:endParaRPr lang="it-IT" sz="2000" dirty="0">
              <a:latin typeface="Agency FB" panose="020B0503020202020204" pitchFamily="34" charset="0"/>
              <a:cs typeface="+mn-cs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16216" y="1268760"/>
            <a:ext cx="2304256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iquadri">
  <a:themeElements>
    <a:clrScheme name="Riquadri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iquadri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iquadri">
  <a:themeElements>
    <a:clrScheme name="Riquadri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iquadri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Riquadri</Template>
  <TotalTime>940</TotalTime>
  <Words>1255</Words>
  <Application>Microsoft Office PowerPoint</Application>
  <PresentationFormat>On-screen Show (4:3)</PresentationFormat>
  <Paragraphs>128</Paragraphs>
  <Slides>13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24</vt:i4>
      </vt:variant>
      <vt:variant>
        <vt:lpstr>Titoli diapositive</vt:lpstr>
      </vt:variant>
      <vt:variant>
        <vt:i4>13</vt:i4>
      </vt:variant>
    </vt:vector>
  </HeadingPairs>
  <TitlesOfParts>
    <vt:vector size="42" baseType="lpstr">
      <vt:lpstr>Garamond</vt:lpstr>
      <vt:lpstr>Arial</vt:lpstr>
      <vt:lpstr>Wingdings</vt:lpstr>
      <vt:lpstr>Calibri</vt:lpstr>
      <vt:lpstr>Agency FB</vt:lpstr>
      <vt:lpstr>Riquadri</vt:lpstr>
      <vt:lpstr>1_Riquadri</vt:lpstr>
      <vt:lpstr>Riquadri</vt:lpstr>
      <vt:lpstr>Riquadri</vt:lpstr>
      <vt:lpstr>Riquadri</vt:lpstr>
      <vt:lpstr>Riquadri</vt:lpstr>
      <vt:lpstr>Riquadri</vt:lpstr>
      <vt:lpstr>Riquadri</vt:lpstr>
      <vt:lpstr>Riquadri</vt:lpstr>
      <vt:lpstr>Riquadri</vt:lpstr>
      <vt:lpstr>Riquadri</vt:lpstr>
      <vt:lpstr>Riquadri</vt:lpstr>
      <vt:lpstr>Riquadri</vt:lpstr>
      <vt:lpstr>1_Riquadri</vt:lpstr>
      <vt:lpstr>1_Riquadri</vt:lpstr>
      <vt:lpstr>1_Riquadri</vt:lpstr>
      <vt:lpstr>1_Riquadri</vt:lpstr>
      <vt:lpstr>1_Riquadri</vt:lpstr>
      <vt:lpstr>1_Riquadri</vt:lpstr>
      <vt:lpstr>1_Riquadri</vt:lpstr>
      <vt:lpstr>1_Riquadri</vt:lpstr>
      <vt:lpstr>1_Riquadri</vt:lpstr>
      <vt:lpstr>1_Riquadri</vt:lpstr>
      <vt:lpstr>1_Riquadri</vt:lpstr>
      <vt:lpstr>ANNO ACCADEMICO       2013 – 2014 Corso  PAS      Università degli Studi di Camerino  La Tecnologia C.N.C. Tesi di specializzazione in  Laboratorio di Macchine a Controllo Numerico Computerizzato (C.N.C.)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kklkkkkjjk</dc:title>
  <dc:creator>marco</dc:creator>
  <cp:lastModifiedBy>STEFANO</cp:lastModifiedBy>
  <cp:revision>161</cp:revision>
  <dcterms:created xsi:type="dcterms:W3CDTF">2014-06-13T12:42:47Z</dcterms:created>
  <dcterms:modified xsi:type="dcterms:W3CDTF">2014-07-10T08:07:30Z</dcterms:modified>
</cp:coreProperties>
</file>