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2" r:id="rId4"/>
    <p:sldId id="258" r:id="rId5"/>
    <p:sldId id="259" r:id="rId6"/>
    <p:sldId id="260" r:id="rId7"/>
    <p:sldId id="261" r:id="rId8"/>
    <p:sldId id="263" r:id="rId9"/>
    <p:sldId id="264"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68" autoAdjust="0"/>
  </p:normalViewPr>
  <p:slideViewPr>
    <p:cSldViewPr>
      <p:cViewPr>
        <p:scale>
          <a:sx n="70" d="100"/>
          <a:sy n="70" d="100"/>
        </p:scale>
        <p:origin x="-1374" y="-18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22CDFF6-DA67-419D-BC72-46857AA0A79A}" type="datetimeFigureOut">
              <a:rPr lang="it-IT"/>
              <a:pPr>
                <a:defRPr/>
              </a:pPr>
              <a:t>10/07/2014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F61434C-317D-467C-863B-FC6FFCCE7864}"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362"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5124" name="Segnaposto numero diapositiva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6BCB4C0-F589-4457-B718-7B69FC25052F}" type="slidenum">
              <a:rPr lang="it-IT" altLang="it-IT" smtClean="0"/>
              <a:pPr fontAlgn="base">
                <a:spcBef>
                  <a:spcPct val="0"/>
                </a:spcBef>
                <a:spcAft>
                  <a:spcPct val="0"/>
                </a:spcAft>
                <a:defRPr/>
              </a:pPr>
              <a:t>1</a:t>
            </a:fld>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7650"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9C429E8D-851F-47F9-A8F6-ABDC3D6BB564}" type="slidenum">
              <a:rPr lang="it-IT" smtClean="0"/>
              <a:pPr>
                <a:defRPr/>
              </a:pPr>
              <a:t>12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67648C36-CF7D-4EBB-AB38-4105DDDB2A5A}" type="datetime1">
              <a:rPr lang="it-IT"/>
              <a:pPr>
                <a:defRPr/>
              </a:pPr>
              <a:t>10/07/2014</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a.a 2013/2014- UNICAM – Corso PAS (C320)- Evoluzione delle macchine utensili tradizionali -prof. Alessandro Dini</a:t>
            </a:r>
          </a:p>
        </p:txBody>
      </p:sp>
      <p:sp>
        <p:nvSpPr>
          <p:cNvPr id="6" name="Segnaposto numero diapositiva 5"/>
          <p:cNvSpPr>
            <a:spLocks noGrp="1"/>
          </p:cNvSpPr>
          <p:nvPr>
            <p:ph type="sldNum" sz="quarter" idx="12"/>
          </p:nvPr>
        </p:nvSpPr>
        <p:spPr/>
        <p:txBody>
          <a:bodyPr/>
          <a:lstStyle>
            <a:lvl1pPr>
              <a:defRPr/>
            </a:lvl1pPr>
          </a:lstStyle>
          <a:p>
            <a:pPr>
              <a:defRPr/>
            </a:pPr>
            <a:fld id="{F312C183-66F5-4C86-B65C-EA3BF40B4C8A}"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2B9DF5B-6A99-4F41-9072-D5FD52D7E879}" type="datetime1">
              <a:rPr lang="it-IT"/>
              <a:pPr>
                <a:defRPr/>
              </a:pPr>
              <a:t>10/07/2014</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a.a 2013/2014- UNICAM – Corso PAS (C320)- Evoluzione delle macchine utensili tradizionali -prof. Alessandro Dini</a:t>
            </a:r>
          </a:p>
        </p:txBody>
      </p:sp>
      <p:sp>
        <p:nvSpPr>
          <p:cNvPr id="6" name="Segnaposto numero diapositiva 5"/>
          <p:cNvSpPr>
            <a:spLocks noGrp="1"/>
          </p:cNvSpPr>
          <p:nvPr>
            <p:ph type="sldNum" sz="quarter" idx="12"/>
          </p:nvPr>
        </p:nvSpPr>
        <p:spPr/>
        <p:txBody>
          <a:bodyPr/>
          <a:lstStyle>
            <a:lvl1pPr>
              <a:defRPr/>
            </a:lvl1pPr>
          </a:lstStyle>
          <a:p>
            <a:pPr>
              <a:defRPr/>
            </a:pPr>
            <a:fld id="{EC97CF35-F036-45D2-8517-51B109877DEE}"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863C53C-6B26-4F62-8BA9-F4D85932BF31}" type="datetime1">
              <a:rPr lang="it-IT"/>
              <a:pPr>
                <a:defRPr/>
              </a:pPr>
              <a:t>10/07/2014</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a.a 2013/2014- UNICAM – Corso PAS (C320)- Evoluzione delle macchine utensili tradizionali -prof. Alessandro Dini</a:t>
            </a:r>
          </a:p>
        </p:txBody>
      </p:sp>
      <p:sp>
        <p:nvSpPr>
          <p:cNvPr id="6" name="Segnaposto numero diapositiva 5"/>
          <p:cNvSpPr>
            <a:spLocks noGrp="1"/>
          </p:cNvSpPr>
          <p:nvPr>
            <p:ph type="sldNum" sz="quarter" idx="12"/>
          </p:nvPr>
        </p:nvSpPr>
        <p:spPr/>
        <p:txBody>
          <a:bodyPr/>
          <a:lstStyle>
            <a:lvl1pPr>
              <a:defRPr/>
            </a:lvl1pPr>
          </a:lstStyle>
          <a:p>
            <a:pPr>
              <a:defRPr/>
            </a:pPr>
            <a:fld id="{398D10AA-1C73-48BE-B8E1-A635916AE5ED}"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61CEE5F-4647-4783-9DCA-4CE0292F1080}" type="datetime1">
              <a:rPr lang="it-IT"/>
              <a:pPr>
                <a:defRPr/>
              </a:pPr>
              <a:t>10/07/2014</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a.a 2013/2014- UNICAM – Corso PAS (C320)- Evoluzione delle macchine utensili tradizionali -prof. Alessandro Dini</a:t>
            </a:r>
          </a:p>
        </p:txBody>
      </p:sp>
      <p:sp>
        <p:nvSpPr>
          <p:cNvPr id="6" name="Segnaposto numero diapositiva 5"/>
          <p:cNvSpPr>
            <a:spLocks noGrp="1"/>
          </p:cNvSpPr>
          <p:nvPr>
            <p:ph type="sldNum" sz="quarter" idx="12"/>
          </p:nvPr>
        </p:nvSpPr>
        <p:spPr/>
        <p:txBody>
          <a:bodyPr/>
          <a:lstStyle>
            <a:lvl1pPr>
              <a:defRPr/>
            </a:lvl1pPr>
          </a:lstStyle>
          <a:p>
            <a:pPr>
              <a:defRPr/>
            </a:pPr>
            <a:fld id="{5DA9AD84-EADB-4BC6-B4DD-75F6D92A8E1D}"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E1E398DC-1652-4590-890D-0EB7A0B183C5}" type="datetime1">
              <a:rPr lang="it-IT"/>
              <a:pPr>
                <a:defRPr/>
              </a:pPr>
              <a:t>10/07/2014</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a.a 2013/2014- UNICAM – Corso PAS (C320)- Evoluzione delle macchine utensili tradizionali -prof. Alessandro Dini</a:t>
            </a:r>
          </a:p>
        </p:txBody>
      </p:sp>
      <p:sp>
        <p:nvSpPr>
          <p:cNvPr id="6" name="Segnaposto numero diapositiva 5"/>
          <p:cNvSpPr>
            <a:spLocks noGrp="1"/>
          </p:cNvSpPr>
          <p:nvPr>
            <p:ph type="sldNum" sz="quarter" idx="12"/>
          </p:nvPr>
        </p:nvSpPr>
        <p:spPr/>
        <p:txBody>
          <a:bodyPr/>
          <a:lstStyle>
            <a:lvl1pPr>
              <a:defRPr/>
            </a:lvl1pPr>
          </a:lstStyle>
          <a:p>
            <a:pPr>
              <a:defRPr/>
            </a:pPr>
            <a:fld id="{A0BB376E-0713-47F4-84E1-0694B6C6B537}"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1D7DACF0-F4B8-4B3E-86CB-CB785F2F3AE1}" type="datetime1">
              <a:rPr lang="it-IT"/>
              <a:pPr>
                <a:defRPr/>
              </a:pPr>
              <a:t>10/07/2014</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a.a 2013/2014- UNICAM – Corso PAS (C320)- Evoluzione delle macchine utensili tradizionali -prof. Alessandro Dini</a:t>
            </a:r>
          </a:p>
        </p:txBody>
      </p:sp>
      <p:sp>
        <p:nvSpPr>
          <p:cNvPr id="7" name="Segnaposto numero diapositiva 5"/>
          <p:cNvSpPr>
            <a:spLocks noGrp="1"/>
          </p:cNvSpPr>
          <p:nvPr>
            <p:ph type="sldNum" sz="quarter" idx="12"/>
          </p:nvPr>
        </p:nvSpPr>
        <p:spPr/>
        <p:txBody>
          <a:bodyPr/>
          <a:lstStyle>
            <a:lvl1pPr>
              <a:defRPr/>
            </a:lvl1pPr>
          </a:lstStyle>
          <a:p>
            <a:pPr>
              <a:defRPr/>
            </a:pPr>
            <a:fld id="{3FB41D0D-192D-4459-82AB-0FBCF7B16F3E}"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9DA5A159-AA67-48F3-A15B-F82D3F1FC9D1}" type="datetime1">
              <a:rPr lang="it-IT"/>
              <a:pPr>
                <a:defRPr/>
              </a:pPr>
              <a:t>10/07/2014</a:t>
            </a:fld>
            <a:endParaRPr lang="it-IT"/>
          </a:p>
        </p:txBody>
      </p:sp>
      <p:sp>
        <p:nvSpPr>
          <p:cNvPr id="8" name="Segnaposto piè di pagina 4"/>
          <p:cNvSpPr>
            <a:spLocks noGrp="1"/>
          </p:cNvSpPr>
          <p:nvPr>
            <p:ph type="ftr" sz="quarter" idx="11"/>
          </p:nvPr>
        </p:nvSpPr>
        <p:spPr/>
        <p:txBody>
          <a:bodyPr/>
          <a:lstStyle>
            <a:lvl1pPr>
              <a:defRPr/>
            </a:lvl1pPr>
          </a:lstStyle>
          <a:p>
            <a:pPr>
              <a:defRPr/>
            </a:pPr>
            <a:r>
              <a:rPr lang="it-IT"/>
              <a:t>a.a 2013/2014- UNICAM – Corso PAS (C320)- Evoluzione delle macchine utensili tradizionali -prof. Alessandro Dini</a:t>
            </a:r>
          </a:p>
        </p:txBody>
      </p:sp>
      <p:sp>
        <p:nvSpPr>
          <p:cNvPr id="9" name="Segnaposto numero diapositiva 5"/>
          <p:cNvSpPr>
            <a:spLocks noGrp="1"/>
          </p:cNvSpPr>
          <p:nvPr>
            <p:ph type="sldNum" sz="quarter" idx="12"/>
          </p:nvPr>
        </p:nvSpPr>
        <p:spPr/>
        <p:txBody>
          <a:bodyPr/>
          <a:lstStyle>
            <a:lvl1pPr>
              <a:defRPr/>
            </a:lvl1pPr>
          </a:lstStyle>
          <a:p>
            <a:pPr>
              <a:defRPr/>
            </a:pPr>
            <a:fld id="{90D3A432-A6FA-4D0D-8E0D-C12D4AC694BD}"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84CC2019-FDC0-412E-A628-32B1ECB42F6A}" type="datetime1">
              <a:rPr lang="it-IT"/>
              <a:pPr>
                <a:defRPr/>
              </a:pPr>
              <a:t>10/07/2014</a:t>
            </a:fld>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a:t>a.a 2013/2014- UNICAM – Corso PAS (C320)- Evoluzione delle macchine utensili tradizionali -prof. Alessandro Dini</a:t>
            </a:r>
          </a:p>
        </p:txBody>
      </p:sp>
      <p:sp>
        <p:nvSpPr>
          <p:cNvPr id="5" name="Segnaposto numero diapositiva 5"/>
          <p:cNvSpPr>
            <a:spLocks noGrp="1"/>
          </p:cNvSpPr>
          <p:nvPr>
            <p:ph type="sldNum" sz="quarter" idx="12"/>
          </p:nvPr>
        </p:nvSpPr>
        <p:spPr/>
        <p:txBody>
          <a:bodyPr/>
          <a:lstStyle>
            <a:lvl1pPr>
              <a:defRPr/>
            </a:lvl1pPr>
          </a:lstStyle>
          <a:p>
            <a:pPr>
              <a:defRPr/>
            </a:pPr>
            <a:fld id="{8A8CC3BD-5A07-4907-998D-91647A263C68}"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69FD7210-07D0-4849-9185-9CE6DF081B96}" type="datetime1">
              <a:rPr lang="it-IT"/>
              <a:pPr>
                <a:defRPr/>
              </a:pPr>
              <a:t>10/07/2014</a:t>
            </a:fld>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a:t>a.a 2013/2014- UNICAM – Corso PAS (C320)- Evoluzione delle macchine utensili tradizionali -prof. Alessandro Dini</a:t>
            </a:r>
          </a:p>
        </p:txBody>
      </p:sp>
      <p:sp>
        <p:nvSpPr>
          <p:cNvPr id="4" name="Segnaposto numero diapositiva 5"/>
          <p:cNvSpPr>
            <a:spLocks noGrp="1"/>
          </p:cNvSpPr>
          <p:nvPr>
            <p:ph type="sldNum" sz="quarter" idx="12"/>
          </p:nvPr>
        </p:nvSpPr>
        <p:spPr/>
        <p:txBody>
          <a:bodyPr/>
          <a:lstStyle>
            <a:lvl1pPr>
              <a:defRPr/>
            </a:lvl1pPr>
          </a:lstStyle>
          <a:p>
            <a:pPr>
              <a:defRPr/>
            </a:pPr>
            <a:fld id="{BDC0F44E-CD31-43A0-B9EA-2B3BDDD4DBAA}"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A0E5D5D-1FF1-40B8-B302-E58F7D895449}" type="datetime1">
              <a:rPr lang="it-IT"/>
              <a:pPr>
                <a:defRPr/>
              </a:pPr>
              <a:t>10/07/2014</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a.a 2013/2014- UNICAM – Corso PAS (C320)- Evoluzione delle macchine utensili tradizionali -prof. Alessandro Dini</a:t>
            </a:r>
          </a:p>
        </p:txBody>
      </p:sp>
      <p:sp>
        <p:nvSpPr>
          <p:cNvPr id="7" name="Segnaposto numero diapositiva 5"/>
          <p:cNvSpPr>
            <a:spLocks noGrp="1"/>
          </p:cNvSpPr>
          <p:nvPr>
            <p:ph type="sldNum" sz="quarter" idx="12"/>
          </p:nvPr>
        </p:nvSpPr>
        <p:spPr/>
        <p:txBody>
          <a:bodyPr/>
          <a:lstStyle>
            <a:lvl1pPr>
              <a:defRPr/>
            </a:lvl1pPr>
          </a:lstStyle>
          <a:p>
            <a:pPr>
              <a:defRPr/>
            </a:pPr>
            <a:fld id="{3C80D4B1-5F91-4DD3-A6EA-10C233446FD6}"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8C8630F-858C-4FFB-8DE7-03FB97834427}" type="datetime1">
              <a:rPr lang="it-IT"/>
              <a:pPr>
                <a:defRPr/>
              </a:pPr>
              <a:t>10/07/2014</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a.a 2013/2014- UNICAM – Corso PAS (C320)- Evoluzione delle macchine utensili tradizionali -prof. Alessandro Dini</a:t>
            </a:r>
          </a:p>
        </p:txBody>
      </p:sp>
      <p:sp>
        <p:nvSpPr>
          <p:cNvPr id="7" name="Segnaposto numero diapositiva 5"/>
          <p:cNvSpPr>
            <a:spLocks noGrp="1"/>
          </p:cNvSpPr>
          <p:nvPr>
            <p:ph type="sldNum" sz="quarter" idx="12"/>
          </p:nvPr>
        </p:nvSpPr>
        <p:spPr/>
        <p:txBody>
          <a:bodyPr/>
          <a:lstStyle>
            <a:lvl1pPr>
              <a:defRPr/>
            </a:lvl1pPr>
          </a:lstStyle>
          <a:p>
            <a:pPr>
              <a:defRPr/>
            </a:pPr>
            <a:fld id="{FABED100-091D-4CD4-B34F-0C39122E667A}"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5DF7F1C-9476-47E7-9EF2-CF674CB6E305}" type="datetime1">
              <a:rPr lang="it-IT"/>
              <a:pPr>
                <a:defRPr/>
              </a:pPr>
              <a:t>10/07/2014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it-IT"/>
              <a:t>a.a 2013/2014- UNICAM – Corso PAS (C320)- Evoluzione delle macchine utensili tradizionali -prof. Alessandro Dini</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AC2C40C-D5AC-4666-A123-112997A0268E}"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Downloads/ISO%206983.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Downloads/FNZxxxxxx6%20(sequenza1)_200614_15_58.av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Downloads/test%20pannello%20automazione.av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Downloads/utensile%20fresatura%20pesant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egnaposto contenuto 8"/>
          <p:cNvSpPr>
            <a:spLocks noGrp="1"/>
          </p:cNvSpPr>
          <p:nvPr>
            <p:ph idx="1"/>
          </p:nvPr>
        </p:nvSpPr>
        <p:spPr/>
        <p:txBody>
          <a:bodyPr/>
          <a:lstStyle/>
          <a:p>
            <a:pPr marL="0" indent="0" eaLnBrk="1" hangingPunct="1">
              <a:buFont typeface="Arial" charset="0"/>
              <a:buNone/>
            </a:pPr>
            <a:r>
              <a:rPr lang="it-IT" altLang="it-IT" b="1" smtClean="0"/>
              <a:t>        </a:t>
            </a:r>
          </a:p>
          <a:p>
            <a:pPr marL="0" indent="0" eaLnBrk="1" hangingPunct="1">
              <a:buFont typeface="Arial" charset="0"/>
              <a:buNone/>
            </a:pPr>
            <a:endParaRPr lang="it-IT" altLang="it-IT" b="1" smtClean="0"/>
          </a:p>
          <a:p>
            <a:pPr marL="0" indent="0" algn="ctr" eaLnBrk="1" hangingPunct="1">
              <a:buFont typeface="Arial" charset="0"/>
              <a:buNone/>
            </a:pPr>
            <a:r>
              <a:rPr lang="it-IT" altLang="it-IT" b="1" smtClean="0"/>
              <a:t>      </a:t>
            </a:r>
            <a:r>
              <a:rPr lang="it-IT" altLang="it-IT" sz="3600" b="1" smtClean="0">
                <a:latin typeface="Verdana" pitchFamily="34" charset="0"/>
              </a:rPr>
              <a:t>L’Evoluzione delle Macchine</a:t>
            </a:r>
            <a:endParaRPr lang="it-IT" altLang="it-IT" sz="3600" smtClean="0">
              <a:latin typeface="Verdana" pitchFamily="34" charset="0"/>
            </a:endParaRPr>
          </a:p>
          <a:p>
            <a:pPr marL="0" indent="0" algn="ctr" eaLnBrk="1" hangingPunct="1">
              <a:buFont typeface="Arial" charset="0"/>
              <a:buNone/>
            </a:pPr>
            <a:r>
              <a:rPr lang="it-IT" altLang="it-IT" sz="3600" b="1" smtClean="0">
                <a:latin typeface="Verdana" pitchFamily="34" charset="0"/>
              </a:rPr>
              <a:t>   Utensili Tradizionali</a:t>
            </a:r>
          </a:p>
          <a:p>
            <a:pPr marL="0" indent="0" eaLnBrk="1" hangingPunct="1">
              <a:buFont typeface="Arial" charset="0"/>
              <a:buNone/>
            </a:pPr>
            <a:r>
              <a:rPr lang="it-IT" altLang="it-IT" sz="3600" smtClean="0"/>
              <a:t>       </a:t>
            </a:r>
          </a:p>
          <a:p>
            <a:pPr marL="0" indent="0" eaLnBrk="1" hangingPunct="1">
              <a:buFont typeface="Arial" charset="0"/>
              <a:buNone/>
            </a:pPr>
            <a:r>
              <a:rPr lang="it-IT" altLang="it-IT" sz="2800" smtClean="0"/>
              <a:t>       </a:t>
            </a:r>
            <a:r>
              <a:rPr lang="it-IT" altLang="it-IT" sz="2800" smtClean="0">
                <a:latin typeface="Verdana" pitchFamily="34" charset="0"/>
              </a:rPr>
              <a:t> </a:t>
            </a:r>
            <a:r>
              <a:rPr lang="it-IT" altLang="it-IT" sz="1400" smtClean="0">
                <a:latin typeface="Verdana" pitchFamily="34" charset="0"/>
              </a:rPr>
              <a:t>Candidato		                                                     Relatore</a:t>
            </a:r>
          </a:p>
          <a:p>
            <a:pPr marL="0" indent="0" eaLnBrk="1" hangingPunct="1">
              <a:buFont typeface="Arial" charset="0"/>
              <a:buNone/>
            </a:pPr>
            <a:r>
              <a:rPr lang="it-IT" altLang="it-IT" sz="1400" smtClean="0">
                <a:latin typeface="Verdana" pitchFamily="34" charset="0"/>
              </a:rPr>
              <a:t>        </a:t>
            </a:r>
            <a:r>
              <a:rPr lang="it-IT" altLang="it-IT" sz="1400" b="1" smtClean="0">
                <a:latin typeface="Verdana" pitchFamily="34" charset="0"/>
              </a:rPr>
              <a:t>Alessandro Dini 	                                                Prof. Sandro Cipolletti    </a:t>
            </a:r>
            <a:r>
              <a:rPr lang="it-IT" altLang="it-IT" sz="2800" b="1" smtClean="0"/>
              <a:t>                              </a:t>
            </a:r>
          </a:p>
          <a:p>
            <a:pPr marL="0" indent="0" eaLnBrk="1" hangingPunct="1">
              <a:buFont typeface="Arial" charset="0"/>
              <a:buNone/>
            </a:pPr>
            <a:endParaRPr lang="it-IT" altLang="it-IT" sz="2800" b="1" smtClean="0"/>
          </a:p>
          <a:p>
            <a:pPr marL="0" indent="0" eaLnBrk="1" hangingPunct="1">
              <a:buFont typeface="Arial" charset="0"/>
              <a:buNone/>
            </a:pPr>
            <a:r>
              <a:rPr lang="it-IT" altLang="it-IT" sz="2800" smtClean="0"/>
              <a:t/>
            </a:r>
            <a:br>
              <a:rPr lang="it-IT" altLang="it-IT" sz="2800" smtClean="0"/>
            </a:br>
            <a:r>
              <a:rPr lang="it-IT" altLang="it-IT" sz="2800" smtClean="0"/>
              <a:t>                                        </a:t>
            </a:r>
            <a:endParaRPr lang="it-IT" altLang="it-IT" sz="2600" smtClean="0">
              <a:latin typeface="Verdana" pitchFamily="34" charset="0"/>
            </a:endParaRPr>
          </a:p>
        </p:txBody>
      </p:sp>
      <p:sp>
        <p:nvSpPr>
          <p:cNvPr id="5" name="Segnaposto piè di pagina 4"/>
          <p:cNvSpPr>
            <a:spLocks noGrp="1"/>
          </p:cNvSpPr>
          <p:nvPr>
            <p:ph type="ftr" sz="quarter" idx="11"/>
          </p:nvPr>
        </p:nvSpPr>
        <p:spPr>
          <a:xfrm>
            <a:off x="395288" y="6308725"/>
            <a:ext cx="8497887" cy="360363"/>
          </a:xfrm>
        </p:spPr>
        <p:txBody>
          <a:bodyPr/>
          <a:lstStyle/>
          <a:p>
            <a:pPr>
              <a:defRPr/>
            </a:pPr>
            <a:r>
              <a:rPr lang="it-IT" sz="1100" dirty="0" err="1"/>
              <a:t>a.a</a:t>
            </a:r>
            <a:r>
              <a:rPr lang="it-IT" sz="1100" dirty="0"/>
              <a:t> 2013/2014- UNICAM – Corso PAS (C320)- Evoluzione delle macchine utensili tradizionali -prof. Alessandro Dini</a:t>
            </a:r>
          </a:p>
        </p:txBody>
      </p:sp>
      <p:sp>
        <p:nvSpPr>
          <p:cNvPr id="6" name="Segnaposto numero diapositiva 5"/>
          <p:cNvSpPr>
            <a:spLocks noGrp="1"/>
          </p:cNvSpPr>
          <p:nvPr>
            <p:ph type="sldNum" sz="quarter" idx="12"/>
          </p:nvPr>
        </p:nvSpPr>
        <p:spPr/>
        <p:txBody>
          <a:bodyPr/>
          <a:lstStyle/>
          <a:p>
            <a:pPr>
              <a:defRPr/>
            </a:pPr>
            <a:fld id="{E982AC10-E68D-47D5-B2F0-9EF3E1F0A95F}" type="slidenum">
              <a:rPr lang="it-IT"/>
              <a:pPr>
                <a:defRPr/>
              </a:pPr>
              <a:t>1</a:t>
            </a:fld>
            <a:endParaRPr lang="it-IT"/>
          </a:p>
        </p:txBody>
      </p:sp>
      <p:pic>
        <p:nvPicPr>
          <p:cNvPr id="14340" name="Immagine 1" descr="scudo Unicam"/>
          <p:cNvPicPr>
            <a:picLocks noChangeAspect="1" noChangeArrowheads="1"/>
          </p:cNvPicPr>
          <p:nvPr/>
        </p:nvPicPr>
        <p:blipFill>
          <a:blip r:embed="rId3"/>
          <a:srcRect/>
          <a:stretch>
            <a:fillRect/>
          </a:stretch>
        </p:blipFill>
        <p:spPr bwMode="auto">
          <a:xfrm>
            <a:off x="4022725" y="220663"/>
            <a:ext cx="1370013" cy="1479550"/>
          </a:xfrm>
          <a:prstGeom prst="rect">
            <a:avLst/>
          </a:prstGeom>
          <a:noFill/>
          <a:ln w="9525">
            <a:noFill/>
            <a:miter lim="800000"/>
            <a:headEnd/>
            <a:tailEnd/>
          </a:ln>
        </p:spPr>
      </p:pic>
      <p:sp>
        <p:nvSpPr>
          <p:cNvPr id="14341" name="Rettangolo 3"/>
          <p:cNvSpPr>
            <a:spLocks noChangeArrowheads="1"/>
          </p:cNvSpPr>
          <p:nvPr/>
        </p:nvSpPr>
        <p:spPr bwMode="auto">
          <a:xfrm>
            <a:off x="611188" y="2133600"/>
            <a:ext cx="8137525" cy="646113"/>
          </a:xfrm>
          <a:prstGeom prst="rect">
            <a:avLst/>
          </a:prstGeom>
          <a:noFill/>
          <a:ln w="9525">
            <a:noFill/>
            <a:miter lim="800000"/>
            <a:headEnd/>
            <a:tailEnd/>
          </a:ln>
        </p:spPr>
        <p:txBody>
          <a:bodyPr>
            <a:spAutoFit/>
          </a:bodyPr>
          <a:lstStyle/>
          <a:p>
            <a:endParaRPr lang="it-IT" altLang="it-IT" i="1"/>
          </a:p>
          <a:p>
            <a:endParaRPr lang="it-IT" altLang="it-IT" i="1"/>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olo 1"/>
          <p:cNvSpPr>
            <a:spLocks noGrp="1"/>
          </p:cNvSpPr>
          <p:nvPr>
            <p:ph type="title"/>
          </p:nvPr>
        </p:nvSpPr>
        <p:spPr>
          <a:xfrm>
            <a:off x="468313" y="260350"/>
            <a:ext cx="8229600" cy="1143000"/>
          </a:xfrm>
        </p:spPr>
        <p:txBody>
          <a:bodyPr/>
          <a:lstStyle/>
          <a:p>
            <a:r>
              <a:rPr lang="it-IT" altLang="it-IT" sz="2800" b="1" smtClean="0">
                <a:solidFill>
                  <a:srgbClr val="0070C0"/>
                </a:solidFill>
                <a:latin typeface="Verdana" pitchFamily="34" charset="0"/>
              </a:rPr>
              <a:t>Classificazione ISO assi controllati</a:t>
            </a:r>
          </a:p>
        </p:txBody>
      </p:sp>
      <p:sp>
        <p:nvSpPr>
          <p:cNvPr id="3" name="Segnaposto contenuto 2"/>
          <p:cNvSpPr>
            <a:spLocks noGrp="1"/>
          </p:cNvSpPr>
          <p:nvPr>
            <p:ph idx="1"/>
          </p:nvPr>
        </p:nvSpPr>
        <p:spPr>
          <a:xfrm>
            <a:off x="107950" y="4437063"/>
            <a:ext cx="8229600" cy="1800225"/>
          </a:xfrm>
        </p:spPr>
        <p:txBody>
          <a:bodyPr/>
          <a:lstStyle/>
          <a:p>
            <a:pPr marL="0" indent="0" algn="just">
              <a:buFont typeface="Arial" charset="0"/>
              <a:buNone/>
              <a:defRPr/>
            </a:pPr>
            <a:r>
              <a:rPr lang="it-IT" sz="1400" b="1" dirty="0" smtClean="0">
                <a:latin typeface="Verdana" panose="020B0604030504040204" pitchFamily="34" charset="0"/>
                <a:ea typeface="Verdana" panose="020B0604030504040204" pitchFamily="34" charset="0"/>
                <a:cs typeface="Verdana" panose="020B0604030504040204" pitchFamily="34" charset="0"/>
              </a:rPr>
              <a:t>      Seconda </a:t>
            </a:r>
            <a:r>
              <a:rPr lang="it-IT" sz="1400" b="1" dirty="0">
                <a:latin typeface="Verdana" panose="020B0604030504040204" pitchFamily="34" charset="0"/>
                <a:ea typeface="Verdana" panose="020B0604030504040204" pitchFamily="34" charset="0"/>
                <a:cs typeface="Verdana" panose="020B0604030504040204" pitchFamily="34" charset="0"/>
              </a:rPr>
              <a:t>regola ISO:</a:t>
            </a:r>
            <a:endParaRPr lang="it-IT" sz="1400" dirty="0">
              <a:latin typeface="Verdana" panose="020B0604030504040204" pitchFamily="34" charset="0"/>
              <a:ea typeface="Verdana" panose="020B0604030504040204" pitchFamily="34" charset="0"/>
              <a:cs typeface="Verdana" panose="020B0604030504040204" pitchFamily="34" charset="0"/>
            </a:endParaRPr>
          </a:p>
          <a:p>
            <a:pPr marL="0" indent="0" algn="just">
              <a:buFont typeface="Arial" charset="0"/>
              <a:buNone/>
              <a:defRPr/>
            </a:pPr>
            <a:r>
              <a:rPr lang="it-IT" sz="1400" dirty="0">
                <a:latin typeface="Verdana" panose="020B0604030504040204" pitchFamily="34" charset="0"/>
                <a:ea typeface="Verdana" panose="020B0604030504040204" pitchFamily="34" charset="0"/>
                <a:cs typeface="Verdana" panose="020B0604030504040204" pitchFamily="34" charset="0"/>
              </a:rPr>
              <a:t> </a:t>
            </a:r>
          </a:p>
          <a:p>
            <a:pPr algn="just">
              <a:defRPr/>
            </a:pPr>
            <a:r>
              <a:rPr lang="it-IT" sz="1400" dirty="0">
                <a:latin typeface="Verdana" panose="020B0604030504040204" pitchFamily="34" charset="0"/>
                <a:ea typeface="Verdana" panose="020B0604030504040204" pitchFamily="34" charset="0"/>
                <a:cs typeface="Verdana" panose="020B0604030504040204" pitchFamily="34" charset="0"/>
              </a:rPr>
              <a:t>Un osservatore  che si posiziona davanti alla macchina orienta il dito medio della mano destra lungo lo </a:t>
            </a:r>
            <a:r>
              <a:rPr lang="it-IT" sz="1400" b="1" dirty="0">
                <a:latin typeface="Verdana" panose="020B0604030504040204" pitchFamily="34" charset="0"/>
                <a:ea typeface="Verdana" panose="020B0604030504040204" pitchFamily="34" charset="0"/>
                <a:cs typeface="Verdana" panose="020B0604030504040204" pitchFamily="34" charset="0"/>
              </a:rPr>
              <a:t>Z </a:t>
            </a:r>
            <a:r>
              <a:rPr lang="it-IT" sz="1400" dirty="0">
                <a:latin typeface="Verdana" panose="020B0604030504040204" pitchFamily="34" charset="0"/>
                <a:ea typeface="Verdana" panose="020B0604030504040204" pitchFamily="34" charset="0"/>
                <a:cs typeface="Verdana" panose="020B0604030504040204" pitchFamily="34" charset="0"/>
              </a:rPr>
              <a:t>positivo, l’indice indica l’ </a:t>
            </a:r>
            <a:r>
              <a:rPr lang="it-IT" sz="1400" b="1" dirty="0">
                <a:latin typeface="Verdana" panose="020B0604030504040204" pitchFamily="34" charset="0"/>
                <a:ea typeface="Verdana" panose="020B0604030504040204" pitchFamily="34" charset="0"/>
                <a:cs typeface="Verdana" panose="020B0604030504040204" pitchFamily="34" charset="0"/>
              </a:rPr>
              <a:t>Y</a:t>
            </a:r>
            <a:r>
              <a:rPr lang="it-IT" sz="1400" dirty="0">
                <a:latin typeface="Verdana" panose="020B0604030504040204" pitchFamily="34" charset="0"/>
                <a:ea typeface="Verdana" panose="020B0604030504040204" pitchFamily="34" charset="0"/>
                <a:cs typeface="Verdana" panose="020B0604030504040204" pitchFamily="34" charset="0"/>
              </a:rPr>
              <a:t> positivo, il pollice indica l’ </a:t>
            </a:r>
            <a:r>
              <a:rPr lang="it-IT" sz="1400" b="1" dirty="0">
                <a:latin typeface="Verdana" panose="020B0604030504040204" pitchFamily="34" charset="0"/>
                <a:ea typeface="Verdana" panose="020B0604030504040204" pitchFamily="34" charset="0"/>
                <a:cs typeface="Verdana" panose="020B0604030504040204" pitchFamily="34" charset="0"/>
              </a:rPr>
              <a:t>X </a:t>
            </a:r>
            <a:r>
              <a:rPr lang="it-IT" sz="1400" dirty="0">
                <a:latin typeface="Verdana" panose="020B0604030504040204" pitchFamily="34" charset="0"/>
                <a:ea typeface="Verdana" panose="020B0604030504040204" pitchFamily="34" charset="0"/>
                <a:cs typeface="Verdana" panose="020B0604030504040204" pitchFamily="34" charset="0"/>
              </a:rPr>
              <a:t>positivo.</a:t>
            </a:r>
          </a:p>
          <a:p>
            <a:pPr marL="0" indent="0">
              <a:buFont typeface="Arial" charset="0"/>
              <a:buNone/>
              <a:defRPr/>
            </a:pPr>
            <a:endParaRPr lang="it-IT"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egnaposto piè di pagina 3"/>
          <p:cNvSpPr>
            <a:spLocks noGrp="1"/>
          </p:cNvSpPr>
          <p:nvPr>
            <p:ph type="ftr" sz="quarter" idx="11"/>
          </p:nvPr>
        </p:nvSpPr>
        <p:spPr>
          <a:xfrm>
            <a:off x="468313" y="6356350"/>
            <a:ext cx="8280400" cy="365125"/>
          </a:xfrm>
        </p:spPr>
        <p:txBody>
          <a:bodyPr/>
          <a:lstStyle/>
          <a:p>
            <a:pPr>
              <a:defRPr/>
            </a:pPr>
            <a:r>
              <a:rPr lang="it-IT" dirty="0" err="1" smtClean="0"/>
              <a:t>a.a</a:t>
            </a:r>
            <a:r>
              <a:rPr lang="it-IT" dirty="0" smtClean="0"/>
              <a:t> 2013/2014- UNICAM – Corso PAS (C320)- Evoluzione delle macchine utensili tradizionali -prof. Alessandro Dini</a:t>
            </a:r>
            <a:endParaRPr lang="it-IT" dirty="0"/>
          </a:p>
        </p:txBody>
      </p:sp>
      <p:sp>
        <p:nvSpPr>
          <p:cNvPr id="5" name="Segnaposto numero diapositiva 4"/>
          <p:cNvSpPr>
            <a:spLocks noGrp="1"/>
          </p:cNvSpPr>
          <p:nvPr>
            <p:ph type="sldNum" sz="quarter" idx="12"/>
          </p:nvPr>
        </p:nvSpPr>
        <p:spPr/>
        <p:txBody>
          <a:bodyPr/>
          <a:lstStyle/>
          <a:p>
            <a:pPr>
              <a:defRPr/>
            </a:pPr>
            <a:fld id="{41EE7A34-9D0A-4A9B-9F47-380E9B5E2003}" type="slidenum">
              <a:rPr lang="it-IT" smtClean="0"/>
              <a:pPr>
                <a:defRPr/>
              </a:pPr>
              <a:t>10</a:t>
            </a:fld>
            <a:endParaRPr lang="it-IT"/>
          </a:p>
        </p:txBody>
      </p:sp>
      <p:sp>
        <p:nvSpPr>
          <p:cNvPr id="12294" name="Rectangle 2"/>
          <p:cNvSpPr>
            <a:spLocks noChangeArrowheads="1"/>
          </p:cNvSpPr>
          <p:nvPr/>
        </p:nvSpPr>
        <p:spPr bwMode="auto">
          <a:xfrm>
            <a:off x="1116013" y="1989138"/>
            <a:ext cx="1752600" cy="522287"/>
          </a:xfrm>
          <a:prstGeom prst="rect">
            <a:avLst/>
          </a:prstGeom>
          <a:noFill/>
          <a:ln w="9525">
            <a:noFill/>
            <a:miter lim="800000"/>
            <a:headEnd/>
            <a:tailEnd/>
          </a:ln>
        </p:spPr>
        <p:txBody>
          <a:bodyPr wrap="none" anchor="ctr">
            <a:spAutoFit/>
          </a:bodyPr>
          <a:lstStyle/>
          <a:p>
            <a:pPr algn="just" eaLnBrk="0" hangingPunct="0"/>
            <a:r>
              <a:rPr lang="it-IT" altLang="it-IT" sz="1400" b="1">
                <a:latin typeface="Verdana" pitchFamily="34" charset="0"/>
              </a:rPr>
              <a:t>     FRESATRICE</a:t>
            </a:r>
            <a:endParaRPr lang="it-IT" altLang="it-IT" sz="700"/>
          </a:p>
          <a:p>
            <a:pPr algn="just" eaLnBrk="0" hangingPunct="0"/>
            <a:r>
              <a:rPr lang="it-IT" altLang="it-IT" sz="1400">
                <a:latin typeface="Verdana" pitchFamily="34" charset="0"/>
              </a:rPr>
              <a:t>            </a:t>
            </a:r>
            <a:endParaRPr lang="it-IT" altLang="it-IT"/>
          </a:p>
        </p:txBody>
      </p:sp>
      <p:pic>
        <p:nvPicPr>
          <p:cNvPr id="12295" name="Picture 1" descr="fresatrice universale"/>
          <p:cNvPicPr>
            <a:picLocks noChangeAspect="1" noChangeArrowheads="1"/>
          </p:cNvPicPr>
          <p:nvPr/>
        </p:nvPicPr>
        <p:blipFill>
          <a:blip r:embed="rId2"/>
          <a:srcRect/>
          <a:stretch>
            <a:fillRect/>
          </a:stretch>
        </p:blipFill>
        <p:spPr bwMode="auto">
          <a:xfrm>
            <a:off x="3708400" y="1374775"/>
            <a:ext cx="4046538" cy="3095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additive="base">
                                        <p:cTn id="7" dur="500" fill="hold"/>
                                        <p:tgtEl>
                                          <p:spTgt spid="12295"/>
                                        </p:tgtEl>
                                        <p:attrNameLst>
                                          <p:attrName>ppt_x</p:attrName>
                                        </p:attrNameLst>
                                      </p:cBhvr>
                                      <p:tavLst>
                                        <p:tav tm="0">
                                          <p:val>
                                            <p:strVal val="#ppt_x"/>
                                          </p:val>
                                        </p:tav>
                                        <p:tav tm="100000">
                                          <p:val>
                                            <p:strVal val="#ppt_x"/>
                                          </p:val>
                                        </p:tav>
                                      </p:tavLst>
                                    </p:anim>
                                    <p:anim calcmode="lin" valueType="num">
                                      <p:cBhvr additive="base">
                                        <p:cTn id="8" dur="500" fill="hold"/>
                                        <p:tgtEl>
                                          <p:spTgt spid="1229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294"/>
                                        </p:tgtEl>
                                        <p:attrNameLst>
                                          <p:attrName>style.visibility</p:attrName>
                                        </p:attrNameLst>
                                      </p:cBhvr>
                                      <p:to>
                                        <p:strVal val="visible"/>
                                      </p:to>
                                    </p:set>
                                    <p:anim calcmode="lin" valueType="num">
                                      <p:cBhvr additive="base">
                                        <p:cTn id="11" dur="500" fill="hold"/>
                                        <p:tgtEl>
                                          <p:spTgt spid="12294"/>
                                        </p:tgtEl>
                                        <p:attrNameLst>
                                          <p:attrName>ppt_x</p:attrName>
                                        </p:attrNameLst>
                                      </p:cBhvr>
                                      <p:tavLst>
                                        <p:tav tm="0">
                                          <p:val>
                                            <p:strVal val="#ppt_x"/>
                                          </p:val>
                                        </p:tav>
                                        <p:tav tm="100000">
                                          <p:val>
                                            <p:strVal val="#ppt_x"/>
                                          </p:val>
                                        </p:tav>
                                      </p:tavLst>
                                    </p:anim>
                                    <p:anim calcmode="lin" valueType="num">
                                      <p:cBhvr additive="base">
                                        <p:cTn id="12"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1"/>
          <p:cNvSpPr>
            <a:spLocks noGrp="1"/>
          </p:cNvSpPr>
          <p:nvPr>
            <p:ph type="title"/>
          </p:nvPr>
        </p:nvSpPr>
        <p:spPr/>
        <p:txBody>
          <a:bodyPr/>
          <a:lstStyle/>
          <a:p>
            <a:r>
              <a:rPr lang="it-IT" altLang="it-IT" sz="2800" b="1" smtClean="0">
                <a:solidFill>
                  <a:srgbClr val="0070C0"/>
                </a:solidFill>
                <a:latin typeface="Verdana" pitchFamily="34" charset="0"/>
              </a:rPr>
              <a:t>Classificazione ISO assi controllati</a:t>
            </a:r>
            <a:br>
              <a:rPr lang="it-IT" altLang="it-IT" sz="2800" b="1" smtClean="0">
                <a:solidFill>
                  <a:srgbClr val="0070C0"/>
                </a:solidFill>
                <a:latin typeface="Verdana" pitchFamily="34" charset="0"/>
              </a:rPr>
            </a:br>
            <a:endParaRPr lang="it-IT" altLang="it-IT" smtClean="0"/>
          </a:p>
        </p:txBody>
      </p:sp>
      <p:sp>
        <p:nvSpPr>
          <p:cNvPr id="3" name="Segnaposto contenuto 2"/>
          <p:cNvSpPr>
            <a:spLocks noGrp="1"/>
          </p:cNvSpPr>
          <p:nvPr>
            <p:ph idx="1"/>
          </p:nvPr>
        </p:nvSpPr>
        <p:spPr>
          <a:xfrm>
            <a:off x="276225" y="4005263"/>
            <a:ext cx="8880475" cy="2376487"/>
          </a:xfrm>
        </p:spPr>
        <p:txBody>
          <a:bodyPr/>
          <a:lstStyle/>
          <a:p>
            <a:pPr marL="0" indent="0">
              <a:buFont typeface="Arial" charset="0"/>
              <a:buNone/>
              <a:defRPr/>
            </a:pPr>
            <a:r>
              <a:rPr lang="it-IT" sz="1400" b="1" dirty="0" smtClean="0"/>
              <a:t>          </a:t>
            </a:r>
            <a:r>
              <a:rPr lang="it-IT" sz="1400" b="1" dirty="0">
                <a:latin typeface="Verdana" panose="020B0604030504040204" pitchFamily="34" charset="0"/>
                <a:ea typeface="Verdana" panose="020B0604030504040204" pitchFamily="34" charset="0"/>
                <a:cs typeface="Verdana" panose="020B0604030504040204" pitchFamily="34" charset="0"/>
              </a:rPr>
              <a:t>Terza regola ISO:</a:t>
            </a:r>
          </a:p>
          <a:p>
            <a:pPr>
              <a:defRPr/>
            </a:pPr>
            <a:r>
              <a:rPr lang="it-IT" sz="1400" dirty="0" smtClean="0">
                <a:latin typeface="Verdana" panose="020B0604030504040204" pitchFamily="34" charset="0"/>
                <a:ea typeface="Verdana" panose="020B0604030504040204" pitchFamily="34" charset="0"/>
                <a:cs typeface="Verdana" panose="020B0604030504040204" pitchFamily="34" charset="0"/>
              </a:rPr>
              <a:t> </a:t>
            </a:r>
            <a:r>
              <a:rPr lang="it-IT" sz="1400" dirty="0">
                <a:latin typeface="Verdana" panose="020B0604030504040204" pitchFamily="34" charset="0"/>
                <a:ea typeface="Verdana" panose="020B0604030504040204" pitchFamily="34" charset="0"/>
                <a:cs typeface="Verdana" panose="020B0604030504040204" pitchFamily="34" charset="0"/>
              </a:rPr>
              <a:t>Gli assi di traslazione paralleli a quelli principali si chiamano</a:t>
            </a:r>
          </a:p>
          <a:p>
            <a:pPr marL="0" indent="0">
              <a:buFont typeface="Arial" charset="0"/>
              <a:buNone/>
              <a:defRPr/>
            </a:pPr>
            <a:r>
              <a:rPr lang="it-IT" sz="1400" dirty="0">
                <a:latin typeface="Verdana" panose="020B0604030504040204" pitchFamily="34" charset="0"/>
                <a:ea typeface="Verdana" panose="020B0604030504040204" pitchFamily="34" charset="0"/>
                <a:cs typeface="Verdana" panose="020B0604030504040204" pitchFamily="34" charset="0"/>
              </a:rPr>
              <a:t>       </a:t>
            </a:r>
            <a:r>
              <a:rPr lang="it-IT" sz="1400" b="1" dirty="0" smtClean="0">
                <a:latin typeface="Verdana" panose="020B0604030504040204" pitchFamily="34" charset="0"/>
                <a:ea typeface="Verdana" panose="020B0604030504040204" pitchFamily="34" charset="0"/>
                <a:cs typeface="Verdana" panose="020B0604030504040204" pitchFamily="34" charset="0"/>
              </a:rPr>
              <a:t>U(X</a:t>
            </a:r>
            <a:r>
              <a:rPr lang="it-IT" sz="1400" b="1" dirty="0">
                <a:latin typeface="Verdana" panose="020B0604030504040204" pitchFamily="34" charset="0"/>
                <a:ea typeface="Verdana" panose="020B0604030504040204" pitchFamily="34" charset="0"/>
                <a:cs typeface="Verdana" panose="020B0604030504040204" pitchFamily="34" charset="0"/>
              </a:rPr>
              <a:t>), V(Y), W(Z</a:t>
            </a:r>
            <a:r>
              <a:rPr lang="it-IT" sz="1400" b="1" dirty="0" smtClean="0">
                <a:latin typeface="Verdana" panose="020B0604030504040204" pitchFamily="34" charset="0"/>
                <a:ea typeface="Verdana" panose="020B0604030504040204" pitchFamily="34" charset="0"/>
                <a:cs typeface="Verdana" panose="020B0604030504040204" pitchFamily="34" charset="0"/>
              </a:rPr>
              <a:t>)</a:t>
            </a:r>
          </a:p>
          <a:p>
            <a:pPr marL="0" indent="0">
              <a:buFont typeface="Arial" charset="0"/>
              <a:buNone/>
              <a:defRPr/>
            </a:pPr>
            <a:endParaRPr lang="it-IT" sz="1400" dirty="0">
              <a:latin typeface="Verdana" panose="020B0604030504040204" pitchFamily="34" charset="0"/>
              <a:ea typeface="Verdana" panose="020B0604030504040204" pitchFamily="34" charset="0"/>
              <a:cs typeface="Verdana" panose="020B0604030504040204" pitchFamily="34" charset="0"/>
            </a:endParaRPr>
          </a:p>
          <a:p>
            <a:pPr marL="0" indent="0">
              <a:buFont typeface="Arial" charset="0"/>
              <a:buNone/>
              <a:defRPr/>
            </a:pPr>
            <a:endParaRPr lang="it-IT" sz="1400" dirty="0">
              <a:latin typeface="Verdana" panose="020B0604030504040204" pitchFamily="34" charset="0"/>
              <a:ea typeface="Verdana" panose="020B0604030504040204" pitchFamily="34" charset="0"/>
              <a:cs typeface="Verdana" panose="020B0604030504040204" pitchFamily="34" charset="0"/>
            </a:endParaRPr>
          </a:p>
          <a:p>
            <a:pPr marL="0" indent="0">
              <a:buFont typeface="Arial" charset="0"/>
              <a:buNone/>
              <a:defRPr/>
            </a:pPr>
            <a:r>
              <a:rPr lang="it-IT" sz="1400" dirty="0">
                <a:latin typeface="Verdana" panose="020B0604030504040204" pitchFamily="34" charset="0"/>
                <a:ea typeface="Verdana" panose="020B0604030504040204" pitchFamily="34" charset="0"/>
                <a:cs typeface="Verdana" panose="020B0604030504040204" pitchFamily="34" charset="0"/>
              </a:rPr>
              <a:t>       </a:t>
            </a:r>
            <a:r>
              <a:rPr lang="it-IT" sz="1400" b="1" dirty="0" smtClean="0">
                <a:latin typeface="Verdana" panose="020B0604030504040204" pitchFamily="34" charset="0"/>
                <a:ea typeface="Verdana" panose="020B0604030504040204" pitchFamily="34" charset="0"/>
                <a:cs typeface="Verdana" panose="020B0604030504040204" pitchFamily="34" charset="0"/>
              </a:rPr>
              <a:t>Quarta </a:t>
            </a:r>
            <a:r>
              <a:rPr lang="it-IT" sz="1400" b="1" dirty="0">
                <a:latin typeface="Verdana" panose="020B0604030504040204" pitchFamily="34" charset="0"/>
                <a:ea typeface="Verdana" panose="020B0604030504040204" pitchFamily="34" charset="0"/>
                <a:cs typeface="Verdana" panose="020B0604030504040204" pitchFamily="34" charset="0"/>
              </a:rPr>
              <a:t>regola ISO: </a:t>
            </a:r>
          </a:p>
          <a:p>
            <a:pPr>
              <a:defRPr/>
            </a:pPr>
            <a:r>
              <a:rPr lang="it-IT" sz="1400" dirty="0" smtClean="0">
                <a:latin typeface="Verdana" panose="020B0604030504040204" pitchFamily="34" charset="0"/>
                <a:ea typeface="Verdana" panose="020B0604030504040204" pitchFamily="34" charset="0"/>
                <a:cs typeface="Verdana" panose="020B0604030504040204" pitchFamily="34" charset="0"/>
              </a:rPr>
              <a:t> </a:t>
            </a:r>
            <a:r>
              <a:rPr lang="it-IT" sz="1400" dirty="0">
                <a:latin typeface="Verdana" panose="020B0604030504040204" pitchFamily="34" charset="0"/>
                <a:ea typeface="Verdana" panose="020B0604030504040204" pitchFamily="34" charset="0"/>
                <a:cs typeface="Verdana" panose="020B0604030504040204" pitchFamily="34" charset="0"/>
              </a:rPr>
              <a:t>Se ci sono assi controllati rotanti essi vengono chiamati</a:t>
            </a:r>
          </a:p>
          <a:p>
            <a:pPr marL="0" indent="0">
              <a:buFont typeface="Arial" charset="0"/>
              <a:buNone/>
              <a:defRPr/>
            </a:pPr>
            <a:r>
              <a:rPr lang="it-IT" sz="1400" dirty="0">
                <a:latin typeface="Verdana" panose="020B0604030504040204" pitchFamily="34" charset="0"/>
                <a:ea typeface="Verdana" panose="020B0604030504040204" pitchFamily="34" charset="0"/>
                <a:cs typeface="Verdana" panose="020B0604030504040204" pitchFamily="34" charset="0"/>
              </a:rPr>
              <a:t>       </a:t>
            </a:r>
            <a:r>
              <a:rPr lang="it-IT" sz="1400" b="1" dirty="0" smtClean="0">
                <a:latin typeface="Verdana" panose="020B0604030504040204" pitchFamily="34" charset="0"/>
                <a:ea typeface="Verdana" panose="020B0604030504040204" pitchFamily="34" charset="0"/>
                <a:cs typeface="Verdana" panose="020B0604030504040204" pitchFamily="34" charset="0"/>
              </a:rPr>
              <a:t>A</a:t>
            </a:r>
            <a:r>
              <a:rPr lang="it-IT" sz="1400" b="1" dirty="0">
                <a:latin typeface="Verdana" panose="020B0604030504040204" pitchFamily="34" charset="0"/>
                <a:ea typeface="Verdana" panose="020B0604030504040204" pitchFamily="34" charset="0"/>
                <a:cs typeface="Verdana" panose="020B0604030504040204" pitchFamily="34" charset="0"/>
              </a:rPr>
              <a:t>//X , B//Y, C//Z</a:t>
            </a:r>
          </a:p>
        </p:txBody>
      </p:sp>
      <p:sp>
        <p:nvSpPr>
          <p:cNvPr id="4" name="Segnaposto piè di pagina 3"/>
          <p:cNvSpPr>
            <a:spLocks noGrp="1"/>
          </p:cNvSpPr>
          <p:nvPr>
            <p:ph type="ftr" sz="quarter" idx="11"/>
          </p:nvPr>
        </p:nvSpPr>
        <p:spPr>
          <a:xfrm>
            <a:off x="395288" y="6356350"/>
            <a:ext cx="8353425" cy="365125"/>
          </a:xfrm>
        </p:spPr>
        <p:txBody>
          <a:bodyPr/>
          <a:lstStyle/>
          <a:p>
            <a:pPr>
              <a:defRPr/>
            </a:pPr>
            <a:r>
              <a:rPr lang="it-IT" dirty="0" err="1" smtClean="0"/>
              <a:t>a.a</a:t>
            </a:r>
            <a:r>
              <a:rPr lang="it-IT" dirty="0" smtClean="0"/>
              <a:t> 2013/2014- UNICAM – Corso PAS (C320)- Evoluzione delle macchine utensili tradizionali -prof. Alessandro Dini</a:t>
            </a:r>
            <a:endParaRPr lang="it-IT" dirty="0"/>
          </a:p>
        </p:txBody>
      </p:sp>
      <p:sp>
        <p:nvSpPr>
          <p:cNvPr id="5" name="Segnaposto numero diapositiva 4"/>
          <p:cNvSpPr>
            <a:spLocks noGrp="1"/>
          </p:cNvSpPr>
          <p:nvPr>
            <p:ph type="sldNum" sz="quarter" idx="12"/>
          </p:nvPr>
        </p:nvSpPr>
        <p:spPr/>
        <p:txBody>
          <a:bodyPr/>
          <a:lstStyle/>
          <a:p>
            <a:pPr>
              <a:defRPr/>
            </a:pPr>
            <a:fld id="{EA828677-CB91-4632-BFF5-ED91C07C9912}" type="slidenum">
              <a:rPr lang="it-IT" smtClean="0"/>
              <a:pPr>
                <a:defRPr/>
              </a:pPr>
              <a:t>11</a:t>
            </a:fld>
            <a:endParaRPr lang="it-IT"/>
          </a:p>
        </p:txBody>
      </p:sp>
      <p:sp>
        <p:nvSpPr>
          <p:cNvPr id="13318" name="Rectangle 2"/>
          <p:cNvSpPr>
            <a:spLocks noChangeArrowheads="1"/>
          </p:cNvSpPr>
          <p:nvPr/>
        </p:nvSpPr>
        <p:spPr bwMode="auto">
          <a:xfrm>
            <a:off x="827088" y="1557338"/>
            <a:ext cx="1952625" cy="522287"/>
          </a:xfrm>
          <a:prstGeom prst="rect">
            <a:avLst/>
          </a:prstGeom>
          <a:noFill/>
          <a:ln w="9525">
            <a:noFill/>
            <a:miter lim="800000"/>
            <a:headEnd/>
            <a:tailEnd/>
          </a:ln>
        </p:spPr>
        <p:txBody>
          <a:bodyPr wrap="none" anchor="ctr">
            <a:spAutoFit/>
          </a:bodyPr>
          <a:lstStyle/>
          <a:p>
            <a:pPr eaLnBrk="0" hangingPunct="0"/>
            <a:r>
              <a:rPr lang="it-IT" altLang="it-IT" sz="1400" b="1">
                <a:latin typeface="Verdana" pitchFamily="34" charset="0"/>
              </a:rPr>
              <a:t>FRESALESATRICE</a:t>
            </a:r>
            <a:endParaRPr lang="it-IT" altLang="it-IT" sz="700"/>
          </a:p>
          <a:p>
            <a:pPr eaLnBrk="0" hangingPunct="0"/>
            <a:r>
              <a:rPr lang="it-IT" altLang="it-IT" sz="1400" b="1">
                <a:latin typeface="Verdana" pitchFamily="34" charset="0"/>
              </a:rPr>
              <a:t>         </a:t>
            </a:r>
            <a:endParaRPr lang="it-IT" altLang="it-IT"/>
          </a:p>
        </p:txBody>
      </p:sp>
      <p:pic>
        <p:nvPicPr>
          <p:cNvPr id="13319" name="Picture 1" descr="fresalesatrice"/>
          <p:cNvPicPr>
            <a:picLocks noChangeAspect="1" noChangeArrowheads="1"/>
          </p:cNvPicPr>
          <p:nvPr/>
        </p:nvPicPr>
        <p:blipFill>
          <a:blip r:embed="rId2"/>
          <a:srcRect/>
          <a:stretch>
            <a:fillRect/>
          </a:stretch>
        </p:blipFill>
        <p:spPr bwMode="auto">
          <a:xfrm>
            <a:off x="3132138" y="765175"/>
            <a:ext cx="5832475" cy="3024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ppt_x"/>
                                          </p:val>
                                        </p:tav>
                                        <p:tav tm="100000">
                                          <p:val>
                                            <p:strVal val="#ppt_x"/>
                                          </p:val>
                                        </p:tav>
                                      </p:tavLst>
                                    </p:anim>
                                    <p:anim calcmode="lin" valueType="num">
                                      <p:cBhvr additive="base">
                                        <p:cTn id="8" dur="500" fill="hold"/>
                                        <p:tgtEl>
                                          <p:spTgt spid="133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19"/>
                                        </p:tgtEl>
                                        <p:attrNameLst>
                                          <p:attrName>style.visibility</p:attrName>
                                        </p:attrNameLst>
                                      </p:cBhvr>
                                      <p:to>
                                        <p:strVal val="visible"/>
                                      </p:to>
                                    </p:set>
                                    <p:anim calcmode="lin" valueType="num">
                                      <p:cBhvr additive="base">
                                        <p:cTn id="11" dur="500" fill="hold"/>
                                        <p:tgtEl>
                                          <p:spTgt spid="13319"/>
                                        </p:tgtEl>
                                        <p:attrNameLst>
                                          <p:attrName>ppt_x</p:attrName>
                                        </p:attrNameLst>
                                      </p:cBhvr>
                                      <p:tavLst>
                                        <p:tav tm="0">
                                          <p:val>
                                            <p:strVal val="#ppt_x"/>
                                          </p:val>
                                        </p:tav>
                                        <p:tav tm="100000">
                                          <p:val>
                                            <p:strVal val="#ppt_x"/>
                                          </p:val>
                                        </p:tav>
                                      </p:tavLst>
                                    </p:anim>
                                    <p:anim calcmode="lin" valueType="num">
                                      <p:cBhvr additive="base">
                                        <p:cTn id="12"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olo 1"/>
          <p:cNvSpPr>
            <a:spLocks noGrp="1"/>
          </p:cNvSpPr>
          <p:nvPr>
            <p:ph type="title"/>
          </p:nvPr>
        </p:nvSpPr>
        <p:spPr/>
        <p:txBody>
          <a:bodyPr/>
          <a:lstStyle/>
          <a:p>
            <a:r>
              <a:rPr lang="it-IT" altLang="it-IT" sz="2800" b="1" smtClean="0">
                <a:solidFill>
                  <a:srgbClr val="0070C0"/>
                </a:solidFill>
                <a:latin typeface="Verdana" pitchFamily="34" charset="0"/>
              </a:rPr>
              <a:t>Programmazione base M.U.C.N</a:t>
            </a:r>
            <a:br>
              <a:rPr lang="it-IT" altLang="it-IT" sz="2800" b="1" smtClean="0">
                <a:solidFill>
                  <a:srgbClr val="0070C0"/>
                </a:solidFill>
                <a:latin typeface="Verdana" pitchFamily="34" charset="0"/>
              </a:rPr>
            </a:br>
            <a:r>
              <a:rPr lang="it-IT" altLang="it-IT" sz="2800" b="1" smtClean="0">
                <a:solidFill>
                  <a:srgbClr val="0070C0"/>
                </a:solidFill>
                <a:latin typeface="Verdana" pitchFamily="34" charset="0"/>
              </a:rPr>
              <a:t>per fresatrici e centri di lavoro</a:t>
            </a:r>
            <a:br>
              <a:rPr lang="it-IT" altLang="it-IT" sz="2800" b="1" smtClean="0">
                <a:solidFill>
                  <a:srgbClr val="0070C0"/>
                </a:solidFill>
                <a:latin typeface="Verdana" pitchFamily="34" charset="0"/>
              </a:rPr>
            </a:br>
            <a:endParaRPr lang="it-IT" altLang="it-IT" smtClean="0"/>
          </a:p>
        </p:txBody>
      </p:sp>
      <p:sp>
        <p:nvSpPr>
          <p:cNvPr id="3" name="Segnaposto contenuto 2"/>
          <p:cNvSpPr>
            <a:spLocks noGrp="1"/>
          </p:cNvSpPr>
          <p:nvPr>
            <p:ph idx="1"/>
          </p:nvPr>
        </p:nvSpPr>
        <p:spPr>
          <a:xfrm>
            <a:off x="457200" y="1273175"/>
            <a:ext cx="8229600" cy="4525963"/>
          </a:xfrm>
        </p:spPr>
        <p:txBody>
          <a:bodyPr/>
          <a:lstStyle/>
          <a:p>
            <a:pPr marL="0" indent="0" algn="just">
              <a:lnSpc>
                <a:spcPct val="115000"/>
              </a:lnSpc>
              <a:spcAft>
                <a:spcPts val="0"/>
              </a:spcAft>
              <a:buFont typeface="Arial" charset="0"/>
              <a:buNone/>
              <a:defRPr/>
            </a:pPr>
            <a:r>
              <a:rPr lang="it-IT" sz="1400" dirty="0" smtClean="0">
                <a:latin typeface="Verdana"/>
                <a:ea typeface="Calibri"/>
                <a:cs typeface="Times New Roman"/>
              </a:rPr>
              <a:t>  Il linguaggio di programmazione qui presentato fa riferimento alla tabella </a:t>
            </a:r>
            <a:r>
              <a:rPr lang="it-IT" sz="1400" b="1" dirty="0" smtClean="0">
                <a:latin typeface="Verdana"/>
                <a:ea typeface="Calibri"/>
                <a:cs typeface="Times New Roman"/>
              </a:rPr>
              <a:t>ISO 6983</a:t>
            </a:r>
            <a:r>
              <a:rPr lang="it-IT" sz="1400" dirty="0" smtClean="0">
                <a:latin typeface="Verdana"/>
                <a:ea typeface="Calibri"/>
                <a:cs typeface="Times New Roman"/>
              </a:rPr>
              <a:t> </a:t>
            </a:r>
            <a:r>
              <a:rPr lang="it-IT" sz="1400" i="1" dirty="0" smtClean="0">
                <a:latin typeface="Verdana"/>
                <a:ea typeface="Calibri"/>
                <a:cs typeface="Times New Roman"/>
              </a:rPr>
              <a:t>Macchine a comando numerico, formato da programma e definizioni delle parole di indirizzo</a:t>
            </a:r>
            <a:r>
              <a:rPr lang="it-IT" sz="1400" dirty="0" smtClean="0">
                <a:latin typeface="Verdana"/>
                <a:ea typeface="Calibri"/>
                <a:cs typeface="Times New Roman"/>
              </a:rPr>
              <a:t>. Tale normativa non costituisce un obbligo per i costruttori di CNC ma solo una raccomandazione per uniformare il più possibile la programmazione e semplificare la gestione dei diversi controlli. L’elaborazione del programma può essere manuale o automatica con l’ausilio di software dedicati ( </a:t>
            </a:r>
            <a:r>
              <a:rPr lang="it-IT" sz="1400" b="1" dirty="0" smtClean="0">
                <a:latin typeface="Verdana"/>
                <a:ea typeface="Calibri"/>
                <a:cs typeface="Times New Roman"/>
              </a:rPr>
              <a:t>CAM</a:t>
            </a:r>
            <a:r>
              <a:rPr lang="it-IT" sz="1400" dirty="0" smtClean="0">
                <a:latin typeface="Verdana"/>
                <a:ea typeface="Calibri"/>
                <a:cs typeface="Times New Roman"/>
              </a:rPr>
              <a:t>). In ogni caso  essa precede sempre le esecuzioni delle lavorazioni e comporta un’ attenta analisi del disegno del pezzo per definire:</a:t>
            </a:r>
            <a:endParaRPr lang="it-IT" sz="1100" dirty="0">
              <a:ea typeface="Calibri"/>
              <a:cs typeface="Times New Roman"/>
            </a:endParaRPr>
          </a:p>
          <a:p>
            <a:pPr marL="0" indent="0" algn="just">
              <a:lnSpc>
                <a:spcPct val="115000"/>
              </a:lnSpc>
              <a:spcAft>
                <a:spcPts val="0"/>
              </a:spcAft>
              <a:buFont typeface="Arial" charset="0"/>
              <a:buNone/>
              <a:defRPr/>
            </a:pPr>
            <a:r>
              <a:rPr lang="it-IT" sz="1400" dirty="0" smtClean="0">
                <a:latin typeface="Verdana"/>
                <a:ea typeface="Calibri"/>
                <a:cs typeface="Times New Roman"/>
              </a:rPr>
              <a:t>  </a:t>
            </a:r>
            <a:endParaRPr lang="it-IT" sz="1100" dirty="0">
              <a:ea typeface="Calibri"/>
              <a:cs typeface="Times New Roman"/>
            </a:endParaRPr>
          </a:p>
          <a:p>
            <a:pPr algn="just">
              <a:lnSpc>
                <a:spcPct val="115000"/>
              </a:lnSpc>
              <a:spcAft>
                <a:spcPts val="0"/>
              </a:spcAft>
              <a:buFont typeface="+mj-lt"/>
              <a:buAutoNum type="arabicPeriod"/>
              <a:defRPr/>
            </a:pPr>
            <a:r>
              <a:rPr lang="it-IT" sz="1400" b="1" dirty="0" smtClean="0">
                <a:latin typeface="Verdana"/>
                <a:ea typeface="Calibri"/>
                <a:cs typeface="Times New Roman"/>
              </a:rPr>
              <a:t>Posizione zero pezzo.</a:t>
            </a:r>
            <a:endParaRPr lang="it-IT" sz="1100" dirty="0">
              <a:ea typeface="Calibri"/>
              <a:cs typeface="Times New Roman"/>
            </a:endParaRPr>
          </a:p>
          <a:p>
            <a:pPr algn="just">
              <a:lnSpc>
                <a:spcPct val="115000"/>
              </a:lnSpc>
              <a:spcAft>
                <a:spcPts val="0"/>
              </a:spcAft>
              <a:buFont typeface="+mj-lt"/>
              <a:buAutoNum type="arabicPeriod"/>
              <a:defRPr/>
            </a:pPr>
            <a:r>
              <a:rPr lang="it-IT" sz="1400" b="1" dirty="0" smtClean="0">
                <a:latin typeface="Verdana"/>
                <a:ea typeface="Calibri"/>
                <a:cs typeface="Times New Roman"/>
              </a:rPr>
              <a:t>Modalità bloccaggio pezzo.                          </a:t>
            </a:r>
            <a:endParaRPr lang="it-IT" sz="1100" dirty="0">
              <a:ea typeface="Calibri"/>
              <a:cs typeface="Times New Roman"/>
            </a:endParaRPr>
          </a:p>
          <a:p>
            <a:pPr algn="just">
              <a:lnSpc>
                <a:spcPct val="115000"/>
              </a:lnSpc>
              <a:spcAft>
                <a:spcPts val="0"/>
              </a:spcAft>
              <a:buFont typeface="+mj-lt"/>
              <a:buAutoNum type="arabicPeriod"/>
              <a:defRPr/>
            </a:pPr>
            <a:r>
              <a:rPr lang="it-IT" sz="1400" b="1" dirty="0" smtClean="0">
                <a:latin typeface="Verdana"/>
                <a:ea typeface="Calibri"/>
                <a:cs typeface="Times New Roman"/>
              </a:rPr>
              <a:t>Successione fasi di lavorazione.                            </a:t>
            </a:r>
            <a:r>
              <a:rPr lang="it-IT" sz="1400" b="1" dirty="0" smtClean="0">
                <a:latin typeface="Verdana"/>
                <a:ea typeface="Calibri"/>
                <a:cs typeface="Times New Roman"/>
                <a:hlinkClick r:id="rId3" action="ppaction://hlinkfile"/>
              </a:rPr>
              <a:t>ISO 6983.pdf</a:t>
            </a:r>
            <a:endParaRPr lang="it-IT" sz="1100" dirty="0">
              <a:ea typeface="Calibri"/>
              <a:cs typeface="Times New Roman"/>
            </a:endParaRPr>
          </a:p>
          <a:p>
            <a:pPr algn="just">
              <a:lnSpc>
                <a:spcPct val="115000"/>
              </a:lnSpc>
              <a:spcAft>
                <a:spcPts val="0"/>
              </a:spcAft>
              <a:buFont typeface="+mj-lt"/>
              <a:buAutoNum type="arabicPeriod"/>
              <a:defRPr/>
            </a:pPr>
            <a:r>
              <a:rPr lang="it-IT" sz="1400" b="1" dirty="0" smtClean="0">
                <a:latin typeface="Verdana"/>
                <a:ea typeface="Calibri"/>
                <a:cs typeface="Times New Roman"/>
              </a:rPr>
              <a:t>Utensili da utilizzare.</a:t>
            </a:r>
            <a:endParaRPr lang="it-IT" sz="1100" dirty="0">
              <a:ea typeface="Calibri"/>
              <a:cs typeface="Times New Roman"/>
            </a:endParaRPr>
          </a:p>
          <a:p>
            <a:pPr algn="just">
              <a:lnSpc>
                <a:spcPct val="115000"/>
              </a:lnSpc>
              <a:spcAft>
                <a:spcPts val="0"/>
              </a:spcAft>
              <a:buFont typeface="+mj-lt"/>
              <a:buAutoNum type="arabicPeriod"/>
              <a:defRPr/>
            </a:pPr>
            <a:r>
              <a:rPr lang="it-IT" sz="1400" b="1" dirty="0" smtClean="0">
                <a:latin typeface="Verdana"/>
                <a:ea typeface="Calibri"/>
                <a:cs typeface="Times New Roman"/>
              </a:rPr>
              <a:t>Parametri di taglio da impostare</a:t>
            </a:r>
            <a:endParaRPr lang="it-IT" sz="1100" dirty="0">
              <a:ea typeface="Calibri"/>
              <a:cs typeface="Times New Roman"/>
            </a:endParaRPr>
          </a:p>
          <a:p>
            <a:pPr marL="0" indent="0" algn="just">
              <a:lnSpc>
                <a:spcPct val="115000"/>
              </a:lnSpc>
              <a:spcAft>
                <a:spcPts val="0"/>
              </a:spcAft>
              <a:buFont typeface="Arial" charset="0"/>
              <a:buNone/>
              <a:defRPr/>
            </a:pPr>
            <a:r>
              <a:rPr lang="it-IT" sz="1400" dirty="0" smtClean="0">
                <a:latin typeface="Verdana"/>
                <a:ea typeface="Calibri"/>
                <a:cs typeface="Times New Roman"/>
              </a:rPr>
              <a:t> </a:t>
            </a:r>
            <a:endParaRPr lang="it-IT" sz="1100" dirty="0">
              <a:ea typeface="Calibri"/>
              <a:cs typeface="Times New Roman"/>
            </a:endParaRPr>
          </a:p>
          <a:p>
            <a:pPr marL="0" indent="0" algn="just">
              <a:lnSpc>
                <a:spcPct val="115000"/>
              </a:lnSpc>
              <a:spcAft>
                <a:spcPts val="0"/>
              </a:spcAft>
              <a:buFont typeface="Arial" charset="0"/>
              <a:buNone/>
              <a:defRPr/>
            </a:pPr>
            <a:r>
              <a:rPr lang="it-IT" sz="1400" dirty="0" smtClean="0">
                <a:latin typeface="Verdana"/>
                <a:ea typeface="Calibri"/>
                <a:cs typeface="Times New Roman"/>
              </a:rPr>
              <a:t> Alcune di queste scelte, come la velocità di taglio e gli avanzamenti, possono essere fatti direttamente dal computer nella programmazione automatica CAM.</a:t>
            </a:r>
            <a:endParaRPr lang="it-IT" sz="1100" dirty="0">
              <a:ea typeface="Calibri"/>
              <a:cs typeface="Times New Roman"/>
            </a:endParaRPr>
          </a:p>
          <a:p>
            <a:pPr marL="0" indent="0">
              <a:buFont typeface="Arial" charset="0"/>
              <a:buNone/>
              <a:defRPr/>
            </a:pPr>
            <a:endParaRPr lang="it-IT"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egnaposto piè di pagina 3"/>
          <p:cNvSpPr>
            <a:spLocks noGrp="1"/>
          </p:cNvSpPr>
          <p:nvPr>
            <p:ph type="ftr" sz="quarter" idx="11"/>
          </p:nvPr>
        </p:nvSpPr>
        <p:spPr>
          <a:xfrm>
            <a:off x="323850" y="6356350"/>
            <a:ext cx="8351838" cy="312738"/>
          </a:xfrm>
        </p:spPr>
        <p:txBody>
          <a:bodyPr/>
          <a:lstStyle/>
          <a:p>
            <a:pPr>
              <a:defRPr/>
            </a:pPr>
            <a:r>
              <a:rPr lang="it-IT" dirty="0" err="1" smtClean="0"/>
              <a:t>a.a</a:t>
            </a:r>
            <a:r>
              <a:rPr lang="it-IT" dirty="0" smtClean="0"/>
              <a:t> 2013/2014- UNICAM – Corso PAS (C320)- Evoluzione delle macchine utensili tradizionali -prof. Alessandro Dini</a:t>
            </a:r>
            <a:endParaRPr lang="it-IT" dirty="0"/>
          </a:p>
        </p:txBody>
      </p:sp>
      <p:sp>
        <p:nvSpPr>
          <p:cNvPr id="5" name="Segnaposto numero diapositiva 4"/>
          <p:cNvSpPr>
            <a:spLocks noGrp="1"/>
          </p:cNvSpPr>
          <p:nvPr>
            <p:ph type="sldNum" sz="quarter" idx="12"/>
          </p:nvPr>
        </p:nvSpPr>
        <p:spPr/>
        <p:txBody>
          <a:bodyPr/>
          <a:lstStyle/>
          <a:p>
            <a:pPr>
              <a:defRPr/>
            </a:pPr>
            <a:fld id="{19922784-B96E-4DE3-AE0E-E4A7E9C7B219}" type="slidenum">
              <a:rPr lang="it-IT" smtClean="0"/>
              <a:pPr>
                <a:defRPr/>
              </a:pPr>
              <a:t>12</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p:cNvSpPr>
            <a:spLocks noGrp="1"/>
          </p:cNvSpPr>
          <p:nvPr>
            <p:ph type="title"/>
          </p:nvPr>
        </p:nvSpPr>
        <p:spPr/>
        <p:txBody>
          <a:bodyPr/>
          <a:lstStyle/>
          <a:p>
            <a:r>
              <a:rPr lang="it-IT" altLang="it-IT" sz="2800" b="1" smtClean="0">
                <a:solidFill>
                  <a:srgbClr val="0070C0"/>
                </a:solidFill>
                <a:latin typeface="Verdana" pitchFamily="34" charset="0"/>
              </a:rPr>
              <a:t>Programmazione base M.U.C.N</a:t>
            </a:r>
            <a:br>
              <a:rPr lang="it-IT" altLang="it-IT" sz="2800" b="1" smtClean="0">
                <a:solidFill>
                  <a:srgbClr val="0070C0"/>
                </a:solidFill>
                <a:latin typeface="Verdana" pitchFamily="34" charset="0"/>
              </a:rPr>
            </a:br>
            <a:r>
              <a:rPr lang="it-IT" altLang="it-IT" sz="2800" b="1" smtClean="0">
                <a:solidFill>
                  <a:srgbClr val="0070C0"/>
                </a:solidFill>
                <a:latin typeface="Verdana" pitchFamily="34" charset="0"/>
              </a:rPr>
              <a:t>per fresatrici e centri di lavoro</a:t>
            </a:r>
            <a:br>
              <a:rPr lang="it-IT" altLang="it-IT" sz="2800" b="1" smtClean="0">
                <a:solidFill>
                  <a:srgbClr val="0070C0"/>
                </a:solidFill>
                <a:latin typeface="Verdana" pitchFamily="34" charset="0"/>
              </a:rPr>
            </a:br>
            <a:endParaRPr lang="it-IT" altLang="it-IT" smtClean="0"/>
          </a:p>
        </p:txBody>
      </p:sp>
      <p:sp>
        <p:nvSpPr>
          <p:cNvPr id="3" name="Segnaposto contenuto 2"/>
          <p:cNvSpPr>
            <a:spLocks noGrp="1"/>
          </p:cNvSpPr>
          <p:nvPr>
            <p:ph idx="1"/>
          </p:nvPr>
        </p:nvSpPr>
        <p:spPr>
          <a:xfrm>
            <a:off x="250825" y="620713"/>
            <a:ext cx="8229600" cy="3916362"/>
          </a:xfrm>
        </p:spPr>
        <p:txBody>
          <a:bodyPr/>
          <a:lstStyle/>
          <a:p>
            <a:pPr marL="106680" indent="0">
              <a:lnSpc>
                <a:spcPct val="115000"/>
              </a:lnSpc>
              <a:spcAft>
                <a:spcPts val="1000"/>
              </a:spcAft>
              <a:buFont typeface="Arial" charset="0"/>
              <a:buNone/>
              <a:defRPr/>
            </a:pPr>
            <a:endParaRPr lang="it-IT" sz="1400" dirty="0" smtClean="0">
              <a:latin typeface="Verdana"/>
              <a:ea typeface="Calibri"/>
              <a:cs typeface="Times New Roman"/>
            </a:endParaRPr>
          </a:p>
          <a:p>
            <a:pPr marL="106680" indent="0">
              <a:lnSpc>
                <a:spcPct val="115000"/>
              </a:lnSpc>
              <a:spcAft>
                <a:spcPts val="1000"/>
              </a:spcAft>
              <a:buFont typeface="Arial" charset="0"/>
              <a:buNone/>
              <a:defRPr/>
            </a:pPr>
            <a:r>
              <a:rPr lang="it-IT" sz="1400" dirty="0" smtClean="0">
                <a:latin typeface="Verdana"/>
                <a:ea typeface="Calibri"/>
                <a:cs typeface="Times New Roman"/>
              </a:rPr>
              <a:t>Per favorire la lettura, il controllo e l’interpretazione dei programmi è opportuno organizzare i blocchi rispettando il seguente ordine:</a:t>
            </a:r>
            <a:endParaRPr lang="it-IT" sz="1100" dirty="0">
              <a:ea typeface="Calibri"/>
              <a:cs typeface="Times New Roman"/>
            </a:endParaRPr>
          </a:p>
          <a:p>
            <a:pPr marL="106680" indent="0">
              <a:lnSpc>
                <a:spcPct val="115000"/>
              </a:lnSpc>
              <a:spcAft>
                <a:spcPts val="1000"/>
              </a:spcAft>
              <a:buFont typeface="Arial" charset="0"/>
              <a:buNone/>
              <a:defRPr/>
            </a:pPr>
            <a:r>
              <a:rPr lang="it-IT" sz="1400" dirty="0" smtClean="0">
                <a:latin typeface="Verdana"/>
                <a:ea typeface="Calibri"/>
                <a:cs typeface="Times New Roman"/>
              </a:rPr>
              <a:t> </a:t>
            </a:r>
            <a:endParaRPr lang="it-IT" sz="1100" dirty="0">
              <a:ea typeface="Calibri"/>
              <a:cs typeface="Times New Roman"/>
            </a:endParaRPr>
          </a:p>
          <a:p>
            <a:pPr algn="just">
              <a:lnSpc>
                <a:spcPct val="115000"/>
              </a:lnSpc>
              <a:spcAft>
                <a:spcPts val="0"/>
              </a:spcAft>
              <a:buFont typeface="+mj-lt"/>
              <a:buAutoNum type="arabicPeriod"/>
              <a:defRPr/>
            </a:pPr>
            <a:r>
              <a:rPr lang="it-IT" sz="1400" dirty="0" smtClean="0">
                <a:latin typeface="Verdana"/>
                <a:ea typeface="Calibri"/>
                <a:cs typeface="Times New Roman"/>
              </a:rPr>
              <a:t> numero di blocco</a:t>
            </a:r>
            <a:r>
              <a:rPr lang="it-IT" sz="1400" b="1" dirty="0" smtClean="0">
                <a:latin typeface="Verdana"/>
                <a:ea typeface="Calibri"/>
                <a:cs typeface="Times New Roman"/>
              </a:rPr>
              <a:t>                               N;</a:t>
            </a:r>
            <a:endParaRPr lang="it-IT" sz="1100" dirty="0">
              <a:ea typeface="Calibri"/>
              <a:cs typeface="Times New Roman"/>
            </a:endParaRPr>
          </a:p>
          <a:p>
            <a:pPr algn="just">
              <a:lnSpc>
                <a:spcPct val="115000"/>
              </a:lnSpc>
              <a:spcAft>
                <a:spcPts val="0"/>
              </a:spcAft>
              <a:buFont typeface="+mj-lt"/>
              <a:buAutoNum type="arabicPeriod"/>
              <a:defRPr/>
            </a:pPr>
            <a:r>
              <a:rPr lang="it-IT" sz="1400" b="1" dirty="0" smtClean="0">
                <a:latin typeface="Verdana"/>
                <a:ea typeface="Calibri"/>
                <a:cs typeface="Times New Roman"/>
              </a:rPr>
              <a:t> </a:t>
            </a:r>
            <a:r>
              <a:rPr lang="it-IT" sz="1400" dirty="0" smtClean="0">
                <a:latin typeface="Verdana"/>
                <a:ea typeface="Calibri"/>
                <a:cs typeface="Times New Roman"/>
              </a:rPr>
              <a:t>funzione preparatoria</a:t>
            </a:r>
            <a:r>
              <a:rPr lang="it-IT" sz="1400" b="1" dirty="0" smtClean="0">
                <a:latin typeface="Verdana"/>
                <a:ea typeface="Calibri"/>
                <a:cs typeface="Times New Roman"/>
              </a:rPr>
              <a:t>                         G ;</a:t>
            </a:r>
            <a:endParaRPr lang="it-IT" sz="1100" dirty="0">
              <a:ea typeface="Calibri"/>
              <a:cs typeface="Times New Roman"/>
            </a:endParaRPr>
          </a:p>
          <a:p>
            <a:pPr algn="just">
              <a:lnSpc>
                <a:spcPct val="115000"/>
              </a:lnSpc>
              <a:spcAft>
                <a:spcPts val="0"/>
              </a:spcAft>
              <a:buFont typeface="+mj-lt"/>
              <a:buAutoNum type="arabicPeriod"/>
              <a:defRPr/>
            </a:pPr>
            <a:r>
              <a:rPr lang="it-IT" sz="1400" b="1" dirty="0" smtClean="0">
                <a:latin typeface="Verdana"/>
                <a:ea typeface="Calibri"/>
                <a:cs typeface="Times New Roman"/>
              </a:rPr>
              <a:t> </a:t>
            </a:r>
            <a:r>
              <a:rPr lang="it-IT" sz="1400" dirty="0" smtClean="0">
                <a:latin typeface="Verdana"/>
                <a:ea typeface="Calibri"/>
                <a:cs typeface="Times New Roman"/>
              </a:rPr>
              <a:t>assi cartesiani                        </a:t>
            </a:r>
            <a:r>
              <a:rPr lang="it-IT" sz="1400" b="1" dirty="0" smtClean="0">
                <a:latin typeface="Verdana"/>
                <a:ea typeface="Calibri"/>
                <a:cs typeface="Times New Roman"/>
              </a:rPr>
              <a:t>X, Y, Z….;</a:t>
            </a:r>
            <a:endParaRPr lang="it-IT" sz="1100" dirty="0">
              <a:ea typeface="Calibri"/>
              <a:cs typeface="Times New Roman"/>
            </a:endParaRPr>
          </a:p>
          <a:p>
            <a:pPr algn="just">
              <a:lnSpc>
                <a:spcPct val="115000"/>
              </a:lnSpc>
              <a:spcAft>
                <a:spcPts val="0"/>
              </a:spcAft>
              <a:buFont typeface="+mj-lt"/>
              <a:buAutoNum type="arabicPeriod"/>
              <a:defRPr/>
            </a:pPr>
            <a:r>
              <a:rPr lang="it-IT" sz="1400" b="1" dirty="0" smtClean="0">
                <a:latin typeface="Verdana"/>
                <a:ea typeface="Calibri"/>
                <a:cs typeface="Times New Roman"/>
              </a:rPr>
              <a:t> </a:t>
            </a:r>
            <a:r>
              <a:rPr lang="it-IT" sz="1400" dirty="0" smtClean="0">
                <a:latin typeface="Verdana"/>
                <a:ea typeface="Calibri"/>
                <a:cs typeface="Times New Roman"/>
              </a:rPr>
              <a:t>parametri di interpolazione</a:t>
            </a:r>
            <a:r>
              <a:rPr lang="it-IT" sz="1400" b="1" dirty="0" smtClean="0">
                <a:latin typeface="Verdana"/>
                <a:ea typeface="Calibri"/>
                <a:cs typeface="Times New Roman"/>
              </a:rPr>
              <a:t>      I, J, K…..;</a:t>
            </a:r>
            <a:endParaRPr lang="it-IT" sz="1100" dirty="0">
              <a:ea typeface="Calibri"/>
              <a:cs typeface="Times New Roman"/>
            </a:endParaRPr>
          </a:p>
          <a:p>
            <a:pPr algn="just">
              <a:lnSpc>
                <a:spcPct val="115000"/>
              </a:lnSpc>
              <a:spcAft>
                <a:spcPts val="0"/>
              </a:spcAft>
              <a:buFont typeface="+mj-lt"/>
              <a:buAutoNum type="arabicPeriod"/>
              <a:defRPr/>
            </a:pPr>
            <a:r>
              <a:rPr lang="it-IT" sz="1400" b="1" dirty="0" smtClean="0">
                <a:latin typeface="Verdana"/>
                <a:ea typeface="Calibri"/>
                <a:cs typeface="Times New Roman"/>
              </a:rPr>
              <a:t> </a:t>
            </a:r>
            <a:r>
              <a:rPr lang="it-IT" sz="1400" dirty="0" smtClean="0">
                <a:latin typeface="Verdana"/>
                <a:ea typeface="Calibri"/>
                <a:cs typeface="Times New Roman"/>
              </a:rPr>
              <a:t>velocità di avanzamento</a:t>
            </a:r>
            <a:r>
              <a:rPr lang="it-IT" sz="1400" b="1" dirty="0" smtClean="0">
                <a:latin typeface="Verdana"/>
                <a:ea typeface="Calibri"/>
                <a:cs typeface="Times New Roman"/>
              </a:rPr>
              <a:t>                      F;</a:t>
            </a:r>
            <a:endParaRPr lang="it-IT" sz="1100" dirty="0">
              <a:ea typeface="Calibri"/>
              <a:cs typeface="Times New Roman"/>
            </a:endParaRPr>
          </a:p>
          <a:p>
            <a:pPr algn="just">
              <a:lnSpc>
                <a:spcPct val="115000"/>
              </a:lnSpc>
              <a:spcAft>
                <a:spcPts val="0"/>
              </a:spcAft>
              <a:buFont typeface="+mj-lt"/>
              <a:buAutoNum type="arabicPeriod"/>
              <a:defRPr/>
            </a:pPr>
            <a:r>
              <a:rPr lang="it-IT" sz="1400" b="1" dirty="0" smtClean="0">
                <a:latin typeface="Verdana"/>
                <a:ea typeface="Calibri"/>
                <a:cs typeface="Times New Roman"/>
              </a:rPr>
              <a:t> </a:t>
            </a:r>
            <a:r>
              <a:rPr lang="it-IT" sz="1400" dirty="0" smtClean="0">
                <a:latin typeface="Verdana"/>
                <a:ea typeface="Calibri"/>
                <a:cs typeface="Times New Roman"/>
              </a:rPr>
              <a:t>velocità di rotazione</a:t>
            </a:r>
            <a:r>
              <a:rPr lang="it-IT" sz="1400" b="1" dirty="0" smtClean="0">
                <a:latin typeface="Verdana"/>
                <a:ea typeface="Calibri"/>
                <a:cs typeface="Times New Roman"/>
              </a:rPr>
              <a:t>                             S;</a:t>
            </a:r>
            <a:endParaRPr lang="it-IT" sz="1100" dirty="0">
              <a:ea typeface="Calibri"/>
              <a:cs typeface="Times New Roman"/>
            </a:endParaRPr>
          </a:p>
          <a:p>
            <a:pPr algn="just">
              <a:lnSpc>
                <a:spcPct val="115000"/>
              </a:lnSpc>
              <a:spcAft>
                <a:spcPts val="0"/>
              </a:spcAft>
              <a:buFont typeface="+mj-lt"/>
              <a:buAutoNum type="arabicPeriod"/>
              <a:defRPr/>
            </a:pPr>
            <a:r>
              <a:rPr lang="it-IT" sz="1400" b="1" dirty="0" smtClean="0">
                <a:latin typeface="Verdana"/>
                <a:ea typeface="Calibri"/>
                <a:cs typeface="Times New Roman"/>
              </a:rPr>
              <a:t> </a:t>
            </a:r>
            <a:r>
              <a:rPr lang="it-IT" sz="1400" dirty="0" smtClean="0">
                <a:latin typeface="Verdana"/>
                <a:ea typeface="Calibri"/>
                <a:cs typeface="Times New Roman"/>
              </a:rPr>
              <a:t>identificazione utensile                        </a:t>
            </a:r>
            <a:r>
              <a:rPr lang="it-IT" sz="1400" b="1" dirty="0" smtClean="0">
                <a:latin typeface="Verdana"/>
                <a:ea typeface="Calibri"/>
                <a:cs typeface="Times New Roman"/>
              </a:rPr>
              <a:t>T;</a:t>
            </a:r>
            <a:endParaRPr lang="it-IT" sz="1100" dirty="0">
              <a:ea typeface="Calibri"/>
              <a:cs typeface="Times New Roman"/>
            </a:endParaRPr>
          </a:p>
          <a:p>
            <a:pPr algn="just">
              <a:lnSpc>
                <a:spcPct val="115000"/>
              </a:lnSpc>
              <a:spcAft>
                <a:spcPts val="0"/>
              </a:spcAft>
              <a:buFont typeface="+mj-lt"/>
              <a:buAutoNum type="arabicPeriod"/>
              <a:defRPr/>
            </a:pPr>
            <a:r>
              <a:rPr lang="it-IT" sz="1400" b="1" dirty="0" smtClean="0">
                <a:latin typeface="Verdana"/>
                <a:ea typeface="Calibri"/>
                <a:cs typeface="Times New Roman"/>
              </a:rPr>
              <a:t> </a:t>
            </a:r>
            <a:r>
              <a:rPr lang="it-IT" sz="1400" dirty="0" smtClean="0">
                <a:latin typeface="Verdana"/>
                <a:ea typeface="Calibri"/>
                <a:cs typeface="Times New Roman"/>
              </a:rPr>
              <a:t>funzioni ausiliarie</a:t>
            </a:r>
            <a:r>
              <a:rPr lang="it-IT" sz="1400" b="1" dirty="0" smtClean="0">
                <a:latin typeface="Verdana"/>
                <a:ea typeface="Calibri"/>
                <a:cs typeface="Times New Roman"/>
              </a:rPr>
              <a:t>                                M;</a:t>
            </a:r>
            <a:endParaRPr lang="it-IT" sz="1100" dirty="0">
              <a:ea typeface="Calibri"/>
              <a:cs typeface="Times New Roman"/>
            </a:endParaRPr>
          </a:p>
          <a:p>
            <a:pPr marL="449580">
              <a:lnSpc>
                <a:spcPct val="115000"/>
              </a:lnSpc>
              <a:spcAft>
                <a:spcPts val="1000"/>
              </a:spcAft>
              <a:defRPr/>
            </a:pPr>
            <a:endParaRPr lang="it-IT" sz="1100" dirty="0">
              <a:ea typeface="Calibri"/>
              <a:cs typeface="Times New Roman"/>
            </a:endParaRPr>
          </a:p>
          <a:p>
            <a:pPr marL="0" indent="0">
              <a:buFont typeface="Arial" charset="0"/>
              <a:buNone/>
              <a:defRPr/>
            </a:pPr>
            <a:endParaRPr lang="it-IT"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Segnaposto piè di pagina 3"/>
          <p:cNvSpPr>
            <a:spLocks noGrp="1"/>
          </p:cNvSpPr>
          <p:nvPr>
            <p:ph type="ftr" sz="quarter" idx="11"/>
          </p:nvPr>
        </p:nvSpPr>
        <p:spPr>
          <a:xfrm>
            <a:off x="260350" y="6356350"/>
            <a:ext cx="7624763" cy="312738"/>
          </a:xfrm>
        </p:spPr>
        <p:txBody>
          <a:bodyPr/>
          <a:lstStyle/>
          <a:p>
            <a:pPr>
              <a:defRPr/>
            </a:pPr>
            <a:r>
              <a:rPr lang="it-IT" dirty="0" err="1" smtClean="0"/>
              <a:t>a.a</a:t>
            </a:r>
            <a:r>
              <a:rPr lang="it-IT" dirty="0" smtClean="0"/>
              <a:t> 2013/2014- UNICAM – Corso PAS (C320)- Evoluzione delle macchine utensili tradizionali -prof. Alessandro Dini</a:t>
            </a:r>
            <a:endParaRPr lang="it-IT" dirty="0"/>
          </a:p>
        </p:txBody>
      </p:sp>
      <p:sp>
        <p:nvSpPr>
          <p:cNvPr id="5" name="Segnaposto numero diapositiva 4"/>
          <p:cNvSpPr>
            <a:spLocks noGrp="1"/>
          </p:cNvSpPr>
          <p:nvPr>
            <p:ph type="sldNum" sz="quarter" idx="12"/>
          </p:nvPr>
        </p:nvSpPr>
        <p:spPr/>
        <p:txBody>
          <a:bodyPr/>
          <a:lstStyle/>
          <a:p>
            <a:pPr>
              <a:defRPr/>
            </a:pPr>
            <a:fld id="{764DA3AD-EABB-4F8F-8EA6-D8084F595C5A}" type="slidenum">
              <a:rPr lang="it-IT" smtClean="0"/>
              <a:pPr>
                <a:defRPr/>
              </a:pPr>
              <a:t>13</a:t>
            </a:fld>
            <a:endParaRPr lang="it-IT"/>
          </a:p>
        </p:txBody>
      </p:sp>
      <p:sp>
        <p:nvSpPr>
          <p:cNvPr id="2867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it-IT" altLang="it-IT"/>
          </a:p>
        </p:txBody>
      </p:sp>
      <p:pic>
        <p:nvPicPr>
          <p:cNvPr id="15367" name="Picture 1" descr="blocchi"/>
          <p:cNvPicPr>
            <a:picLocks noChangeAspect="1" noChangeArrowheads="1"/>
          </p:cNvPicPr>
          <p:nvPr/>
        </p:nvPicPr>
        <p:blipFill>
          <a:blip r:embed="rId2"/>
          <a:srcRect/>
          <a:stretch>
            <a:fillRect/>
          </a:stretch>
        </p:blipFill>
        <p:spPr bwMode="auto">
          <a:xfrm>
            <a:off x="107950" y="4724400"/>
            <a:ext cx="7993063" cy="1225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1000"/>
                                        <p:tgtEl>
                                          <p:spTgt spid="3">
                                            <p:txEl>
                                              <p:pRg st="10" end="10"/>
                                            </p:txEl>
                                          </p:spTgt>
                                        </p:tgtEl>
                                      </p:cBhvr>
                                    </p:animEffect>
                                    <p:anim calcmode="lin" valueType="num">
                                      <p:cBhvr>
                                        <p:cTn id="4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5367"/>
                                        </p:tgtEl>
                                        <p:attrNameLst>
                                          <p:attrName>style.visibility</p:attrName>
                                        </p:attrNameLst>
                                      </p:cBhvr>
                                      <p:to>
                                        <p:strVal val="visible"/>
                                      </p:to>
                                    </p:set>
                                    <p:anim calcmode="lin" valueType="num">
                                      <p:cBhvr>
                                        <p:cTn id="55" dur="1000" fill="hold"/>
                                        <p:tgtEl>
                                          <p:spTgt spid="15367"/>
                                        </p:tgtEl>
                                        <p:attrNameLst>
                                          <p:attrName>ppt_w</p:attrName>
                                        </p:attrNameLst>
                                      </p:cBhvr>
                                      <p:tavLst>
                                        <p:tav tm="0">
                                          <p:val>
                                            <p:fltVal val="0"/>
                                          </p:val>
                                        </p:tav>
                                        <p:tav tm="100000">
                                          <p:val>
                                            <p:strVal val="#ppt_w"/>
                                          </p:val>
                                        </p:tav>
                                      </p:tavLst>
                                    </p:anim>
                                    <p:anim calcmode="lin" valueType="num">
                                      <p:cBhvr>
                                        <p:cTn id="56" dur="1000" fill="hold"/>
                                        <p:tgtEl>
                                          <p:spTgt spid="15367"/>
                                        </p:tgtEl>
                                        <p:attrNameLst>
                                          <p:attrName>ppt_h</p:attrName>
                                        </p:attrNameLst>
                                      </p:cBhvr>
                                      <p:tavLst>
                                        <p:tav tm="0">
                                          <p:val>
                                            <p:fltVal val="0"/>
                                          </p:val>
                                        </p:tav>
                                        <p:tav tm="100000">
                                          <p:val>
                                            <p:strVal val="#ppt_h"/>
                                          </p:val>
                                        </p:tav>
                                      </p:tavLst>
                                    </p:anim>
                                    <p:anim calcmode="lin" valueType="num">
                                      <p:cBhvr>
                                        <p:cTn id="57" dur="1000" fill="hold"/>
                                        <p:tgtEl>
                                          <p:spTgt spid="15367"/>
                                        </p:tgtEl>
                                        <p:attrNameLst>
                                          <p:attrName>style.rotation</p:attrName>
                                        </p:attrNameLst>
                                      </p:cBhvr>
                                      <p:tavLst>
                                        <p:tav tm="0">
                                          <p:val>
                                            <p:fltVal val="90"/>
                                          </p:val>
                                        </p:tav>
                                        <p:tav tm="100000">
                                          <p:val>
                                            <p:fltVal val="0"/>
                                          </p:val>
                                        </p:tav>
                                      </p:tavLst>
                                    </p:anim>
                                    <p:animEffect transition="in" filter="fade">
                                      <p:cBhvr>
                                        <p:cTn id="58"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olo 1"/>
          <p:cNvSpPr>
            <a:spLocks noGrp="1"/>
          </p:cNvSpPr>
          <p:nvPr>
            <p:ph type="title"/>
          </p:nvPr>
        </p:nvSpPr>
        <p:spPr/>
        <p:txBody>
          <a:bodyPr/>
          <a:lstStyle/>
          <a:p>
            <a:r>
              <a:rPr lang="it-IT" altLang="it-IT" sz="2800" b="1" smtClean="0">
                <a:solidFill>
                  <a:srgbClr val="0070C0"/>
                </a:solidFill>
                <a:latin typeface="Verdana" pitchFamily="34" charset="0"/>
              </a:rPr>
              <a:t>Attività didattiche nei laboratori tecnologici</a:t>
            </a:r>
          </a:p>
        </p:txBody>
      </p:sp>
      <p:sp>
        <p:nvSpPr>
          <p:cNvPr id="4" name="Segnaposto piè di pagina 3"/>
          <p:cNvSpPr>
            <a:spLocks noGrp="1"/>
          </p:cNvSpPr>
          <p:nvPr>
            <p:ph type="ftr" sz="quarter" idx="11"/>
          </p:nvPr>
        </p:nvSpPr>
        <p:spPr>
          <a:xfrm>
            <a:off x="182563" y="6381750"/>
            <a:ext cx="8353425" cy="312738"/>
          </a:xfrm>
        </p:spPr>
        <p:txBody>
          <a:bodyPr/>
          <a:lstStyle/>
          <a:p>
            <a:pPr>
              <a:defRPr/>
            </a:pPr>
            <a:r>
              <a:rPr lang="it-IT" dirty="0" err="1" smtClean="0"/>
              <a:t>a.a</a:t>
            </a:r>
            <a:r>
              <a:rPr lang="it-IT" dirty="0" smtClean="0"/>
              <a:t> 2013/2014- UNICAM – Corso PAS (C320)- Evoluzione delle macchine utensili tradizionali -prof. Alessandro Dini</a:t>
            </a:r>
            <a:endParaRPr lang="it-IT" dirty="0"/>
          </a:p>
        </p:txBody>
      </p:sp>
      <p:sp>
        <p:nvSpPr>
          <p:cNvPr id="5" name="Segnaposto numero diapositiva 4"/>
          <p:cNvSpPr>
            <a:spLocks noGrp="1"/>
          </p:cNvSpPr>
          <p:nvPr>
            <p:ph type="sldNum" sz="quarter" idx="12"/>
          </p:nvPr>
        </p:nvSpPr>
        <p:spPr/>
        <p:txBody>
          <a:bodyPr/>
          <a:lstStyle/>
          <a:p>
            <a:pPr>
              <a:defRPr/>
            </a:pPr>
            <a:fld id="{E81C3B11-AD0C-4210-B501-8CAA2A259976}" type="slidenum">
              <a:rPr lang="it-IT" smtClean="0"/>
              <a:pPr>
                <a:defRPr/>
              </a:pPr>
              <a:t>14</a:t>
            </a:fld>
            <a:endParaRPr lang="it-IT"/>
          </a:p>
        </p:txBody>
      </p:sp>
      <p:sp>
        <p:nvSpPr>
          <p:cNvPr id="16389" name="Rectangle 2"/>
          <p:cNvSpPr>
            <a:spLocks noChangeArrowheads="1"/>
          </p:cNvSpPr>
          <p:nvPr/>
        </p:nvSpPr>
        <p:spPr bwMode="auto">
          <a:xfrm>
            <a:off x="179388" y="1881188"/>
            <a:ext cx="2305050" cy="1016000"/>
          </a:xfrm>
          <a:prstGeom prst="rect">
            <a:avLst/>
          </a:prstGeom>
          <a:noFill/>
          <a:ln w="9525">
            <a:noFill/>
            <a:miter lim="800000"/>
            <a:headEnd/>
            <a:tailEnd/>
          </a:ln>
        </p:spPr>
        <p:txBody>
          <a:bodyPr anchor="ctr">
            <a:spAutoFit/>
          </a:bodyPr>
          <a:lstStyle/>
          <a:p>
            <a:pPr eaLnBrk="0" hangingPunct="0"/>
            <a:r>
              <a:rPr lang="it-IT" altLang="it-IT" sz="1400" b="1">
                <a:solidFill>
                  <a:srgbClr val="FF0000"/>
                </a:solidFill>
                <a:latin typeface="Verdana" pitchFamily="34" charset="0"/>
              </a:rPr>
              <a:t>LABORATORIO MACCHINE UTENSILI TRADIZIONALI</a:t>
            </a:r>
            <a:endParaRPr lang="it-IT" altLang="it-IT" sz="700"/>
          </a:p>
          <a:p>
            <a:pPr eaLnBrk="0" hangingPunct="0"/>
            <a:endParaRPr lang="it-IT" altLang="it-IT"/>
          </a:p>
        </p:txBody>
      </p:sp>
      <p:pic>
        <p:nvPicPr>
          <p:cNvPr id="16390" name="Picture 1" descr="lab macchine ut tradizionali"/>
          <p:cNvPicPr>
            <a:picLocks noChangeAspect="1" noChangeArrowheads="1"/>
          </p:cNvPicPr>
          <p:nvPr/>
        </p:nvPicPr>
        <p:blipFill>
          <a:blip r:embed="rId2"/>
          <a:srcRect/>
          <a:stretch>
            <a:fillRect/>
          </a:stretch>
        </p:blipFill>
        <p:spPr bwMode="auto">
          <a:xfrm>
            <a:off x="3995738" y="1700213"/>
            <a:ext cx="4314825" cy="1657350"/>
          </a:xfrm>
          <a:prstGeom prst="rect">
            <a:avLst/>
          </a:prstGeom>
          <a:noFill/>
          <a:ln w="9525">
            <a:noFill/>
            <a:miter lim="800000"/>
            <a:headEnd/>
            <a:tailEnd/>
          </a:ln>
        </p:spPr>
      </p:pic>
      <p:sp>
        <p:nvSpPr>
          <p:cNvPr id="29702" name="Rectangle 3"/>
          <p:cNvSpPr>
            <a:spLocks noChangeArrowheads="1"/>
          </p:cNvSpPr>
          <p:nvPr/>
        </p:nvSpPr>
        <p:spPr bwMode="auto">
          <a:xfrm>
            <a:off x="0" y="3257550"/>
            <a:ext cx="9144000" cy="457200"/>
          </a:xfrm>
          <a:prstGeom prst="rect">
            <a:avLst/>
          </a:prstGeom>
          <a:noFill/>
          <a:ln w="9525">
            <a:noFill/>
            <a:miter lim="800000"/>
            <a:headEnd/>
            <a:tailEnd/>
          </a:ln>
        </p:spPr>
        <p:txBody>
          <a:bodyPr wrap="none" anchor="ctr">
            <a:spAutoFit/>
          </a:bodyPr>
          <a:lstStyle/>
          <a:p>
            <a:pPr eaLnBrk="0" hangingPunct="0"/>
            <a:endParaRPr lang="it-IT" altLang="it-IT"/>
          </a:p>
        </p:txBody>
      </p:sp>
      <p:pic>
        <p:nvPicPr>
          <p:cNvPr id="16392" name="Picture 4" descr="fresatrice per attrezzisti"/>
          <p:cNvPicPr>
            <a:picLocks noChangeAspect="1" noChangeArrowheads="1"/>
          </p:cNvPicPr>
          <p:nvPr/>
        </p:nvPicPr>
        <p:blipFill>
          <a:blip r:embed="rId3"/>
          <a:srcRect/>
          <a:stretch>
            <a:fillRect/>
          </a:stretch>
        </p:blipFill>
        <p:spPr bwMode="auto">
          <a:xfrm>
            <a:off x="4303713" y="3714750"/>
            <a:ext cx="3700462" cy="2252663"/>
          </a:xfrm>
          <a:prstGeom prst="rect">
            <a:avLst/>
          </a:prstGeom>
          <a:noFill/>
          <a:ln w="9525">
            <a:noFill/>
            <a:miter lim="800000"/>
            <a:headEnd/>
            <a:tailEnd/>
          </a:ln>
        </p:spPr>
      </p:pic>
      <p:sp>
        <p:nvSpPr>
          <p:cNvPr id="16393" name="Rettangolo 8"/>
          <p:cNvSpPr>
            <a:spLocks noChangeArrowheads="1"/>
          </p:cNvSpPr>
          <p:nvPr/>
        </p:nvSpPr>
        <p:spPr bwMode="auto">
          <a:xfrm>
            <a:off x="176213" y="4318000"/>
            <a:ext cx="2882900" cy="523875"/>
          </a:xfrm>
          <a:prstGeom prst="rect">
            <a:avLst/>
          </a:prstGeom>
          <a:noFill/>
          <a:ln w="9525">
            <a:noFill/>
            <a:miter lim="800000"/>
            <a:headEnd/>
            <a:tailEnd/>
          </a:ln>
        </p:spPr>
        <p:txBody>
          <a:bodyPr>
            <a:spAutoFit/>
          </a:bodyPr>
          <a:lstStyle/>
          <a:p>
            <a:pPr eaLnBrk="0" hangingPunct="0"/>
            <a:r>
              <a:rPr lang="it-IT" altLang="it-IT" sz="1400" b="1">
                <a:solidFill>
                  <a:srgbClr val="FF0000"/>
                </a:solidFill>
                <a:latin typeface="Verdana" pitchFamily="34" charset="0"/>
              </a:rPr>
              <a:t>LAVORAZIONI MACCHINE UTENSILI TRADIZIONALI</a:t>
            </a:r>
          </a:p>
        </p:txBody>
      </p:sp>
      <p:cxnSp>
        <p:nvCxnSpPr>
          <p:cNvPr id="11" name="Connettore 2 10"/>
          <p:cNvCxnSpPr>
            <a:stCxn id="16389" idx="3"/>
          </p:cNvCxnSpPr>
          <p:nvPr/>
        </p:nvCxnSpPr>
        <p:spPr>
          <a:xfrm>
            <a:off x="2484438" y="2389188"/>
            <a:ext cx="1295400" cy="139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2916238" y="4579938"/>
            <a:ext cx="1295400" cy="261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fade">
                                      <p:cBhvr>
                                        <p:cTn id="7" dur="1000"/>
                                        <p:tgtEl>
                                          <p:spTgt spid="16390"/>
                                        </p:tgtEl>
                                      </p:cBhvr>
                                    </p:animEffect>
                                    <p:anim calcmode="lin" valueType="num">
                                      <p:cBhvr>
                                        <p:cTn id="8" dur="1000" fill="hold"/>
                                        <p:tgtEl>
                                          <p:spTgt spid="16390"/>
                                        </p:tgtEl>
                                        <p:attrNameLst>
                                          <p:attrName>ppt_x</p:attrName>
                                        </p:attrNameLst>
                                      </p:cBhvr>
                                      <p:tavLst>
                                        <p:tav tm="0">
                                          <p:val>
                                            <p:strVal val="#ppt_x"/>
                                          </p:val>
                                        </p:tav>
                                        <p:tav tm="100000">
                                          <p:val>
                                            <p:strVal val="#ppt_x"/>
                                          </p:val>
                                        </p:tav>
                                      </p:tavLst>
                                    </p:anim>
                                    <p:anim calcmode="lin" valueType="num">
                                      <p:cBhvr>
                                        <p:cTn id="9" dur="1000" fill="hold"/>
                                        <p:tgtEl>
                                          <p:spTgt spid="163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6389"/>
                                        </p:tgtEl>
                                        <p:attrNameLst>
                                          <p:attrName>style.visibility</p:attrName>
                                        </p:attrNameLst>
                                      </p:cBhvr>
                                      <p:to>
                                        <p:strVal val="visible"/>
                                      </p:to>
                                    </p:set>
                                    <p:animEffect transition="in" filter="barn(inVertical)">
                                      <p:cBhvr>
                                        <p:cTn id="17" dur="500"/>
                                        <p:tgtEl>
                                          <p:spTgt spid="1638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392"/>
                                        </p:tgtEl>
                                        <p:attrNameLst>
                                          <p:attrName>style.visibility</p:attrName>
                                        </p:attrNameLst>
                                      </p:cBhvr>
                                      <p:to>
                                        <p:strVal val="visible"/>
                                      </p:to>
                                    </p:set>
                                    <p:animEffect transition="in" filter="fade">
                                      <p:cBhvr>
                                        <p:cTn id="22" dur="1000"/>
                                        <p:tgtEl>
                                          <p:spTgt spid="16392"/>
                                        </p:tgtEl>
                                      </p:cBhvr>
                                    </p:animEffect>
                                    <p:anim calcmode="lin" valueType="num">
                                      <p:cBhvr>
                                        <p:cTn id="23" dur="1000" fill="hold"/>
                                        <p:tgtEl>
                                          <p:spTgt spid="16392"/>
                                        </p:tgtEl>
                                        <p:attrNameLst>
                                          <p:attrName>ppt_x</p:attrName>
                                        </p:attrNameLst>
                                      </p:cBhvr>
                                      <p:tavLst>
                                        <p:tav tm="0">
                                          <p:val>
                                            <p:strVal val="#ppt_x"/>
                                          </p:val>
                                        </p:tav>
                                        <p:tav tm="100000">
                                          <p:val>
                                            <p:strVal val="#ppt_x"/>
                                          </p:val>
                                        </p:tav>
                                      </p:tavLst>
                                    </p:anim>
                                    <p:anim calcmode="lin" valueType="num">
                                      <p:cBhvr>
                                        <p:cTn id="24" dur="1000" fill="hold"/>
                                        <p:tgtEl>
                                          <p:spTgt spid="1639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393"/>
                                        </p:tgtEl>
                                        <p:attrNameLst>
                                          <p:attrName>style.visibility</p:attrName>
                                        </p:attrNameLst>
                                      </p:cBhvr>
                                      <p:to>
                                        <p:strVal val="visible"/>
                                      </p:to>
                                    </p:set>
                                    <p:animEffect transition="in" filter="barn(inVertical)">
                                      <p:cBhvr>
                                        <p:cTn id="32"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olo 1"/>
          <p:cNvSpPr>
            <a:spLocks noGrp="1"/>
          </p:cNvSpPr>
          <p:nvPr>
            <p:ph type="title"/>
          </p:nvPr>
        </p:nvSpPr>
        <p:spPr>
          <a:xfrm>
            <a:off x="182563" y="115888"/>
            <a:ext cx="8229600" cy="1143000"/>
          </a:xfrm>
        </p:spPr>
        <p:txBody>
          <a:bodyPr/>
          <a:lstStyle/>
          <a:p>
            <a:pPr>
              <a:lnSpc>
                <a:spcPct val="115000"/>
              </a:lnSpc>
            </a:pPr>
            <a:r>
              <a:rPr lang="it-IT" altLang="it-IT" sz="2800" b="1" smtClean="0">
                <a:solidFill>
                  <a:srgbClr val="0070C0"/>
                </a:solidFill>
                <a:latin typeface="Verdana" pitchFamily="34" charset="0"/>
              </a:rPr>
              <a:t>Attività didattiche nei laboratori tecnologici</a:t>
            </a:r>
          </a:p>
        </p:txBody>
      </p:sp>
      <p:sp>
        <p:nvSpPr>
          <p:cNvPr id="4" name="Segnaposto piè di pagina 3"/>
          <p:cNvSpPr>
            <a:spLocks noGrp="1"/>
          </p:cNvSpPr>
          <p:nvPr>
            <p:ph type="ftr" sz="quarter" idx="11"/>
          </p:nvPr>
        </p:nvSpPr>
        <p:spPr>
          <a:xfrm>
            <a:off x="468313" y="6356350"/>
            <a:ext cx="8280400" cy="312738"/>
          </a:xfrm>
        </p:spPr>
        <p:txBody>
          <a:bodyPr/>
          <a:lstStyle/>
          <a:p>
            <a:pPr>
              <a:defRPr/>
            </a:pPr>
            <a:r>
              <a:rPr lang="it-IT" dirty="0" err="1" smtClean="0"/>
              <a:t>a.a</a:t>
            </a:r>
            <a:r>
              <a:rPr lang="it-IT" dirty="0" smtClean="0"/>
              <a:t> 2013/2014- UNICAM – Corso PAS (C320)- Evoluzione delle macchine utensili tradizionali -prof. Alessandro Dini</a:t>
            </a:r>
            <a:endParaRPr lang="it-IT" dirty="0"/>
          </a:p>
        </p:txBody>
      </p:sp>
      <p:sp>
        <p:nvSpPr>
          <p:cNvPr id="5" name="Segnaposto numero diapositiva 4"/>
          <p:cNvSpPr>
            <a:spLocks noGrp="1"/>
          </p:cNvSpPr>
          <p:nvPr>
            <p:ph type="sldNum" sz="quarter" idx="12"/>
          </p:nvPr>
        </p:nvSpPr>
        <p:spPr/>
        <p:txBody>
          <a:bodyPr/>
          <a:lstStyle/>
          <a:p>
            <a:pPr>
              <a:defRPr/>
            </a:pPr>
            <a:fld id="{14D47FE8-C344-408F-9878-E8E706A8FEED}" type="slidenum">
              <a:rPr lang="it-IT" smtClean="0"/>
              <a:pPr>
                <a:defRPr/>
              </a:pPr>
              <a:t>15</a:t>
            </a:fld>
            <a:endParaRPr lang="it-IT"/>
          </a:p>
        </p:txBody>
      </p:sp>
      <p:sp>
        <p:nvSpPr>
          <p:cNvPr id="17413" name="Rectangle 2"/>
          <p:cNvSpPr>
            <a:spLocks noChangeArrowheads="1"/>
          </p:cNvSpPr>
          <p:nvPr/>
        </p:nvSpPr>
        <p:spPr bwMode="auto">
          <a:xfrm>
            <a:off x="182563" y="2097088"/>
            <a:ext cx="2447925" cy="1016000"/>
          </a:xfrm>
          <a:prstGeom prst="rect">
            <a:avLst/>
          </a:prstGeom>
          <a:noFill/>
          <a:ln w="9525">
            <a:noFill/>
            <a:miter lim="800000"/>
            <a:headEnd/>
            <a:tailEnd/>
          </a:ln>
        </p:spPr>
        <p:txBody>
          <a:bodyPr anchor="ctr">
            <a:spAutoFit/>
          </a:bodyPr>
          <a:lstStyle/>
          <a:p>
            <a:pPr eaLnBrk="0" hangingPunct="0"/>
            <a:r>
              <a:rPr lang="it-IT" altLang="it-IT" sz="1400" b="1">
                <a:solidFill>
                  <a:srgbClr val="FF0000"/>
                </a:solidFill>
                <a:latin typeface="Verdana" pitchFamily="34" charset="0"/>
              </a:rPr>
              <a:t>CENTRO DI LAVORO FAMUP MCX 600 SINUMERIK 810M</a:t>
            </a:r>
            <a:endParaRPr lang="it-IT" altLang="it-IT" sz="700"/>
          </a:p>
          <a:p>
            <a:pPr eaLnBrk="0" hangingPunct="0"/>
            <a:endParaRPr lang="it-IT" altLang="it-IT"/>
          </a:p>
        </p:txBody>
      </p:sp>
      <p:pic>
        <p:nvPicPr>
          <p:cNvPr id="17414" name="Picture 1" descr="famup mcx 600"/>
          <p:cNvPicPr>
            <a:picLocks noChangeAspect="1" noChangeArrowheads="1"/>
          </p:cNvPicPr>
          <p:nvPr/>
        </p:nvPicPr>
        <p:blipFill>
          <a:blip r:embed="rId2"/>
          <a:srcRect/>
          <a:stretch>
            <a:fillRect/>
          </a:stretch>
        </p:blipFill>
        <p:spPr bwMode="auto">
          <a:xfrm>
            <a:off x="4356100" y="1308100"/>
            <a:ext cx="3633788" cy="2592388"/>
          </a:xfrm>
          <a:prstGeom prst="rect">
            <a:avLst/>
          </a:prstGeom>
          <a:noFill/>
          <a:ln w="9525">
            <a:noFill/>
            <a:miter lim="800000"/>
            <a:headEnd/>
            <a:tailEnd/>
          </a:ln>
        </p:spPr>
      </p:pic>
      <p:cxnSp>
        <p:nvCxnSpPr>
          <p:cNvPr id="10" name="Connettore 2 9"/>
          <p:cNvCxnSpPr/>
          <p:nvPr/>
        </p:nvCxnSpPr>
        <p:spPr>
          <a:xfrm>
            <a:off x="2484438" y="2605088"/>
            <a:ext cx="15827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16" name="Rectangle 5"/>
          <p:cNvSpPr>
            <a:spLocks noChangeArrowheads="1"/>
          </p:cNvSpPr>
          <p:nvPr/>
        </p:nvSpPr>
        <p:spPr bwMode="auto">
          <a:xfrm>
            <a:off x="90488" y="4627563"/>
            <a:ext cx="2540000" cy="584200"/>
          </a:xfrm>
          <a:prstGeom prst="rect">
            <a:avLst/>
          </a:prstGeom>
          <a:noFill/>
          <a:ln w="9525">
            <a:noFill/>
            <a:miter lim="800000"/>
            <a:headEnd/>
            <a:tailEnd/>
          </a:ln>
        </p:spPr>
        <p:txBody>
          <a:bodyPr anchor="ctr">
            <a:spAutoFit/>
          </a:bodyPr>
          <a:lstStyle/>
          <a:p>
            <a:pPr eaLnBrk="0" hangingPunct="0"/>
            <a:r>
              <a:rPr lang="it-IT" altLang="it-IT" sz="1400" b="1">
                <a:solidFill>
                  <a:srgbClr val="FF0000"/>
                </a:solidFill>
                <a:latin typeface="Verdana" pitchFamily="34" charset="0"/>
              </a:rPr>
              <a:t>LAVORAZIONI AL CNC</a:t>
            </a:r>
            <a:endParaRPr lang="it-IT" altLang="it-IT" sz="700"/>
          </a:p>
          <a:p>
            <a:pPr eaLnBrk="0" hangingPunct="0"/>
            <a:endParaRPr lang="it-IT" altLang="it-IT"/>
          </a:p>
        </p:txBody>
      </p:sp>
      <p:pic>
        <p:nvPicPr>
          <p:cNvPr id="17417" name="Picture 4" descr="LAVORAZIONI CNC"/>
          <p:cNvPicPr>
            <a:picLocks noChangeAspect="1" noChangeArrowheads="1"/>
          </p:cNvPicPr>
          <p:nvPr/>
        </p:nvPicPr>
        <p:blipFill>
          <a:blip r:embed="rId3"/>
          <a:srcRect/>
          <a:stretch>
            <a:fillRect/>
          </a:stretch>
        </p:blipFill>
        <p:spPr bwMode="auto">
          <a:xfrm>
            <a:off x="4356100" y="4076700"/>
            <a:ext cx="3738563" cy="1982788"/>
          </a:xfrm>
          <a:prstGeom prst="rect">
            <a:avLst/>
          </a:prstGeom>
          <a:noFill/>
          <a:ln w="9525">
            <a:noFill/>
            <a:miter lim="800000"/>
            <a:headEnd/>
            <a:tailEnd/>
          </a:ln>
        </p:spPr>
      </p:pic>
      <p:cxnSp>
        <p:nvCxnSpPr>
          <p:cNvPr id="14" name="Connettore 2 13"/>
          <p:cNvCxnSpPr/>
          <p:nvPr/>
        </p:nvCxnSpPr>
        <p:spPr>
          <a:xfrm>
            <a:off x="2636838" y="4797425"/>
            <a:ext cx="15827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fade">
                                      <p:cBhvr>
                                        <p:cTn id="7" dur="1000"/>
                                        <p:tgtEl>
                                          <p:spTgt spid="17414"/>
                                        </p:tgtEl>
                                      </p:cBhvr>
                                    </p:animEffect>
                                    <p:anim calcmode="lin" valueType="num">
                                      <p:cBhvr>
                                        <p:cTn id="8" dur="1000" fill="hold"/>
                                        <p:tgtEl>
                                          <p:spTgt spid="17414"/>
                                        </p:tgtEl>
                                        <p:attrNameLst>
                                          <p:attrName>ppt_x</p:attrName>
                                        </p:attrNameLst>
                                      </p:cBhvr>
                                      <p:tavLst>
                                        <p:tav tm="0">
                                          <p:val>
                                            <p:strVal val="#ppt_x"/>
                                          </p:val>
                                        </p:tav>
                                        <p:tav tm="100000">
                                          <p:val>
                                            <p:strVal val="#ppt_x"/>
                                          </p:val>
                                        </p:tav>
                                      </p:tavLst>
                                    </p:anim>
                                    <p:anim calcmode="lin" valueType="num">
                                      <p:cBhvr>
                                        <p:cTn id="9"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7413"/>
                                        </p:tgtEl>
                                        <p:attrNameLst>
                                          <p:attrName>style.visibility</p:attrName>
                                        </p:attrNameLst>
                                      </p:cBhvr>
                                      <p:to>
                                        <p:strVal val="visible"/>
                                      </p:to>
                                    </p:set>
                                    <p:animEffect transition="in" filter="randombar(horizontal)">
                                      <p:cBhvr>
                                        <p:cTn id="17" dur="500"/>
                                        <p:tgtEl>
                                          <p:spTgt spid="174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7417"/>
                                        </p:tgtEl>
                                        <p:attrNameLst>
                                          <p:attrName>style.visibility</p:attrName>
                                        </p:attrNameLst>
                                      </p:cBhvr>
                                      <p:to>
                                        <p:strVal val="visible"/>
                                      </p:to>
                                    </p:set>
                                    <p:animEffect transition="in" filter="fade">
                                      <p:cBhvr>
                                        <p:cTn id="22" dur="1000"/>
                                        <p:tgtEl>
                                          <p:spTgt spid="17417"/>
                                        </p:tgtEl>
                                      </p:cBhvr>
                                    </p:animEffect>
                                    <p:anim calcmode="lin" valueType="num">
                                      <p:cBhvr>
                                        <p:cTn id="23" dur="1000" fill="hold"/>
                                        <p:tgtEl>
                                          <p:spTgt spid="17417"/>
                                        </p:tgtEl>
                                        <p:attrNameLst>
                                          <p:attrName>ppt_x</p:attrName>
                                        </p:attrNameLst>
                                      </p:cBhvr>
                                      <p:tavLst>
                                        <p:tav tm="0">
                                          <p:val>
                                            <p:strVal val="#ppt_x"/>
                                          </p:val>
                                        </p:tav>
                                        <p:tav tm="100000">
                                          <p:val>
                                            <p:strVal val="#ppt_x"/>
                                          </p:val>
                                        </p:tav>
                                      </p:tavLst>
                                    </p:anim>
                                    <p:anim calcmode="lin" valueType="num">
                                      <p:cBhvr>
                                        <p:cTn id="24" dur="1000" fill="hold"/>
                                        <p:tgtEl>
                                          <p:spTgt spid="174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7416"/>
                                        </p:tgtEl>
                                        <p:attrNameLst>
                                          <p:attrName>style.visibility</p:attrName>
                                        </p:attrNameLst>
                                      </p:cBhvr>
                                      <p:to>
                                        <p:strVal val="visible"/>
                                      </p:to>
                                    </p:set>
                                    <p:animEffect transition="in" filter="randombar(horizontal)">
                                      <p:cBhvr>
                                        <p:cTn id="32"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olo 1"/>
          <p:cNvSpPr>
            <a:spLocks noGrp="1"/>
          </p:cNvSpPr>
          <p:nvPr>
            <p:ph type="title"/>
          </p:nvPr>
        </p:nvSpPr>
        <p:spPr>
          <a:xfrm>
            <a:off x="323850" y="-11113"/>
            <a:ext cx="8229600" cy="1143001"/>
          </a:xfrm>
        </p:spPr>
        <p:txBody>
          <a:bodyPr/>
          <a:lstStyle/>
          <a:p>
            <a:r>
              <a:rPr lang="it-IT" altLang="it-IT" sz="2800" b="1" smtClean="0">
                <a:solidFill>
                  <a:srgbClr val="0070C0"/>
                </a:solidFill>
                <a:latin typeface="Verdana" pitchFamily="34" charset="0"/>
              </a:rPr>
              <a:t>Attività didattiche nei laboratori tecnologici</a:t>
            </a:r>
          </a:p>
        </p:txBody>
      </p:sp>
      <p:sp>
        <p:nvSpPr>
          <p:cNvPr id="4" name="Segnaposto piè di pagina 3"/>
          <p:cNvSpPr>
            <a:spLocks noGrp="1"/>
          </p:cNvSpPr>
          <p:nvPr>
            <p:ph type="ftr" sz="quarter" idx="11"/>
          </p:nvPr>
        </p:nvSpPr>
        <p:spPr>
          <a:xfrm>
            <a:off x="323850" y="6356350"/>
            <a:ext cx="8496300" cy="365125"/>
          </a:xfrm>
        </p:spPr>
        <p:txBody>
          <a:bodyPr/>
          <a:lstStyle/>
          <a:p>
            <a:pPr>
              <a:defRPr/>
            </a:pPr>
            <a:r>
              <a:rPr lang="it-IT" dirty="0" err="1" smtClean="0"/>
              <a:t>a.a</a:t>
            </a:r>
            <a:r>
              <a:rPr lang="it-IT" dirty="0" smtClean="0"/>
              <a:t> 2013/2014- UNICAM – Corso PAS (C320)- Evoluzione delle macchine utensili tradizionali -prof. Alessandro Dini</a:t>
            </a:r>
            <a:endParaRPr lang="it-IT" dirty="0"/>
          </a:p>
        </p:txBody>
      </p:sp>
      <p:sp>
        <p:nvSpPr>
          <p:cNvPr id="5" name="Segnaposto numero diapositiva 4"/>
          <p:cNvSpPr>
            <a:spLocks noGrp="1"/>
          </p:cNvSpPr>
          <p:nvPr>
            <p:ph type="sldNum" sz="quarter" idx="12"/>
          </p:nvPr>
        </p:nvSpPr>
        <p:spPr/>
        <p:txBody>
          <a:bodyPr/>
          <a:lstStyle/>
          <a:p>
            <a:pPr>
              <a:defRPr/>
            </a:pPr>
            <a:fld id="{7580454A-A364-47C2-AA80-272272EC1255}" type="slidenum">
              <a:rPr lang="it-IT" smtClean="0"/>
              <a:pPr>
                <a:defRPr/>
              </a:pPr>
              <a:t>16</a:t>
            </a:fld>
            <a:endParaRPr lang="it-IT"/>
          </a:p>
        </p:txBody>
      </p:sp>
      <p:sp>
        <p:nvSpPr>
          <p:cNvPr id="18437" name="Rectangle 2"/>
          <p:cNvSpPr>
            <a:spLocks noChangeArrowheads="1"/>
          </p:cNvSpPr>
          <p:nvPr/>
        </p:nvSpPr>
        <p:spPr bwMode="auto">
          <a:xfrm>
            <a:off x="0" y="1485900"/>
            <a:ext cx="1547813" cy="1014413"/>
          </a:xfrm>
          <a:prstGeom prst="rect">
            <a:avLst/>
          </a:prstGeom>
          <a:noFill/>
          <a:ln w="9525">
            <a:noFill/>
            <a:miter lim="800000"/>
            <a:headEnd/>
            <a:tailEnd/>
          </a:ln>
        </p:spPr>
        <p:txBody>
          <a:bodyPr anchor="ctr">
            <a:spAutoFit/>
          </a:bodyPr>
          <a:lstStyle/>
          <a:p>
            <a:pPr eaLnBrk="0" hangingPunct="0"/>
            <a:r>
              <a:rPr lang="it-IT" altLang="it-IT" sz="1400" b="1">
                <a:solidFill>
                  <a:srgbClr val="FF0000"/>
                </a:solidFill>
                <a:latin typeface="Verdana" pitchFamily="34" charset="0"/>
              </a:rPr>
              <a:t>AMBIENTE CAD  EDGECAM</a:t>
            </a:r>
            <a:endParaRPr lang="it-IT" altLang="it-IT" sz="700"/>
          </a:p>
          <a:p>
            <a:pPr eaLnBrk="0" hangingPunct="0"/>
            <a:endParaRPr lang="it-IT" altLang="it-IT"/>
          </a:p>
        </p:txBody>
      </p:sp>
      <p:pic>
        <p:nvPicPr>
          <p:cNvPr id="18438" name="Picture 1" descr="gamba edgecam camera slide"/>
          <p:cNvPicPr>
            <a:picLocks noChangeAspect="1" noChangeArrowheads="1"/>
          </p:cNvPicPr>
          <p:nvPr/>
        </p:nvPicPr>
        <p:blipFill>
          <a:blip r:embed="rId2"/>
          <a:srcRect/>
          <a:stretch>
            <a:fillRect/>
          </a:stretch>
        </p:blipFill>
        <p:spPr bwMode="auto">
          <a:xfrm>
            <a:off x="2676525" y="1125538"/>
            <a:ext cx="6359525" cy="2447925"/>
          </a:xfrm>
          <a:prstGeom prst="rect">
            <a:avLst/>
          </a:prstGeom>
          <a:noFill/>
          <a:ln w="9525">
            <a:noFill/>
            <a:miter lim="800000"/>
            <a:headEnd/>
            <a:tailEnd/>
          </a:ln>
        </p:spPr>
      </p:pic>
      <p:cxnSp>
        <p:nvCxnSpPr>
          <p:cNvPr id="8" name="Connettore 2 7"/>
          <p:cNvCxnSpPr/>
          <p:nvPr/>
        </p:nvCxnSpPr>
        <p:spPr>
          <a:xfrm>
            <a:off x="1331913" y="1916113"/>
            <a:ext cx="1152525" cy="77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40" name="Rectangle 4"/>
          <p:cNvSpPr>
            <a:spLocks noChangeArrowheads="1"/>
          </p:cNvSpPr>
          <p:nvPr/>
        </p:nvSpPr>
        <p:spPr bwMode="auto">
          <a:xfrm>
            <a:off x="179388" y="4510088"/>
            <a:ext cx="1368425" cy="1016000"/>
          </a:xfrm>
          <a:prstGeom prst="rect">
            <a:avLst/>
          </a:prstGeom>
          <a:noFill/>
          <a:ln w="9525">
            <a:noFill/>
            <a:miter lim="800000"/>
            <a:headEnd/>
            <a:tailEnd/>
          </a:ln>
        </p:spPr>
        <p:txBody>
          <a:bodyPr anchor="ctr">
            <a:spAutoFit/>
          </a:bodyPr>
          <a:lstStyle/>
          <a:p>
            <a:pPr eaLnBrk="0" hangingPunct="0"/>
            <a:r>
              <a:rPr lang="it-IT" altLang="it-IT" sz="1400" b="1">
                <a:solidFill>
                  <a:srgbClr val="FF0000"/>
                </a:solidFill>
                <a:latin typeface="Verdana" pitchFamily="34" charset="0"/>
              </a:rPr>
              <a:t>AMBIENTE CAM  EDGECAM</a:t>
            </a:r>
            <a:endParaRPr lang="it-IT" altLang="it-IT" sz="700"/>
          </a:p>
          <a:p>
            <a:pPr eaLnBrk="0" hangingPunct="0"/>
            <a:endParaRPr lang="it-IT" altLang="it-IT"/>
          </a:p>
        </p:txBody>
      </p:sp>
      <p:pic>
        <p:nvPicPr>
          <p:cNvPr id="18441" name="Picture 3" descr="edgecam cam lavorazioni"/>
          <p:cNvPicPr>
            <a:picLocks noChangeAspect="1" noChangeArrowheads="1"/>
          </p:cNvPicPr>
          <p:nvPr/>
        </p:nvPicPr>
        <p:blipFill>
          <a:blip r:embed="rId3"/>
          <a:srcRect/>
          <a:stretch>
            <a:fillRect/>
          </a:stretch>
        </p:blipFill>
        <p:spPr bwMode="auto">
          <a:xfrm>
            <a:off x="2727325" y="3738563"/>
            <a:ext cx="6362700" cy="2354262"/>
          </a:xfrm>
          <a:prstGeom prst="rect">
            <a:avLst/>
          </a:prstGeom>
          <a:noFill/>
          <a:ln w="9525">
            <a:noFill/>
            <a:miter lim="800000"/>
            <a:headEnd/>
            <a:tailEnd/>
          </a:ln>
        </p:spPr>
      </p:pic>
      <p:cxnSp>
        <p:nvCxnSpPr>
          <p:cNvPr id="12" name="Connettore 2 11"/>
          <p:cNvCxnSpPr/>
          <p:nvPr/>
        </p:nvCxnSpPr>
        <p:spPr>
          <a:xfrm>
            <a:off x="1331913" y="4821238"/>
            <a:ext cx="1152525"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p:cTn id="7" dur="1000" fill="hold"/>
                                        <p:tgtEl>
                                          <p:spTgt spid="18438"/>
                                        </p:tgtEl>
                                        <p:attrNameLst>
                                          <p:attrName>ppt_w</p:attrName>
                                        </p:attrNameLst>
                                      </p:cBhvr>
                                      <p:tavLst>
                                        <p:tav tm="0">
                                          <p:val>
                                            <p:fltVal val="0"/>
                                          </p:val>
                                        </p:tav>
                                        <p:tav tm="100000">
                                          <p:val>
                                            <p:strVal val="#ppt_w"/>
                                          </p:val>
                                        </p:tav>
                                      </p:tavLst>
                                    </p:anim>
                                    <p:anim calcmode="lin" valueType="num">
                                      <p:cBhvr>
                                        <p:cTn id="8" dur="1000" fill="hold"/>
                                        <p:tgtEl>
                                          <p:spTgt spid="18438"/>
                                        </p:tgtEl>
                                        <p:attrNameLst>
                                          <p:attrName>ppt_h</p:attrName>
                                        </p:attrNameLst>
                                      </p:cBhvr>
                                      <p:tavLst>
                                        <p:tav tm="0">
                                          <p:val>
                                            <p:fltVal val="0"/>
                                          </p:val>
                                        </p:tav>
                                        <p:tav tm="100000">
                                          <p:val>
                                            <p:strVal val="#ppt_h"/>
                                          </p:val>
                                        </p:tav>
                                      </p:tavLst>
                                    </p:anim>
                                    <p:anim calcmode="lin" valueType="num">
                                      <p:cBhvr>
                                        <p:cTn id="9" dur="1000" fill="hold"/>
                                        <p:tgtEl>
                                          <p:spTgt spid="18438"/>
                                        </p:tgtEl>
                                        <p:attrNameLst>
                                          <p:attrName>style.rotation</p:attrName>
                                        </p:attrNameLst>
                                      </p:cBhvr>
                                      <p:tavLst>
                                        <p:tav tm="0">
                                          <p:val>
                                            <p:fltVal val="90"/>
                                          </p:val>
                                        </p:tav>
                                        <p:tav tm="100000">
                                          <p:val>
                                            <p:fltVal val="0"/>
                                          </p:val>
                                        </p:tav>
                                      </p:tavLst>
                                    </p:anim>
                                    <p:animEffect transition="in" filter="fade">
                                      <p:cBhvr>
                                        <p:cTn id="10" dur="1000"/>
                                        <p:tgtEl>
                                          <p:spTgt spid="1843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8437"/>
                                        </p:tgtEl>
                                        <p:attrNameLst>
                                          <p:attrName>style.visibility</p:attrName>
                                        </p:attrNameLst>
                                      </p:cBhvr>
                                      <p:to>
                                        <p:strVal val="visible"/>
                                      </p:to>
                                    </p:set>
                                    <p:animEffect transition="in" filter="randombar(horizontal)">
                                      <p:cBhvr>
                                        <p:cTn id="18" dur="500"/>
                                        <p:tgtEl>
                                          <p:spTgt spid="1843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8441"/>
                                        </p:tgtEl>
                                        <p:attrNameLst>
                                          <p:attrName>style.visibility</p:attrName>
                                        </p:attrNameLst>
                                      </p:cBhvr>
                                      <p:to>
                                        <p:strVal val="visible"/>
                                      </p:to>
                                    </p:set>
                                    <p:anim calcmode="lin" valueType="num">
                                      <p:cBhvr>
                                        <p:cTn id="23" dur="1000" fill="hold"/>
                                        <p:tgtEl>
                                          <p:spTgt spid="18441"/>
                                        </p:tgtEl>
                                        <p:attrNameLst>
                                          <p:attrName>ppt_w</p:attrName>
                                        </p:attrNameLst>
                                      </p:cBhvr>
                                      <p:tavLst>
                                        <p:tav tm="0">
                                          <p:val>
                                            <p:fltVal val="0"/>
                                          </p:val>
                                        </p:tav>
                                        <p:tav tm="100000">
                                          <p:val>
                                            <p:strVal val="#ppt_w"/>
                                          </p:val>
                                        </p:tav>
                                      </p:tavLst>
                                    </p:anim>
                                    <p:anim calcmode="lin" valueType="num">
                                      <p:cBhvr>
                                        <p:cTn id="24" dur="1000" fill="hold"/>
                                        <p:tgtEl>
                                          <p:spTgt spid="18441"/>
                                        </p:tgtEl>
                                        <p:attrNameLst>
                                          <p:attrName>ppt_h</p:attrName>
                                        </p:attrNameLst>
                                      </p:cBhvr>
                                      <p:tavLst>
                                        <p:tav tm="0">
                                          <p:val>
                                            <p:fltVal val="0"/>
                                          </p:val>
                                        </p:tav>
                                        <p:tav tm="100000">
                                          <p:val>
                                            <p:strVal val="#ppt_h"/>
                                          </p:val>
                                        </p:tav>
                                      </p:tavLst>
                                    </p:anim>
                                    <p:anim calcmode="lin" valueType="num">
                                      <p:cBhvr>
                                        <p:cTn id="25" dur="1000" fill="hold"/>
                                        <p:tgtEl>
                                          <p:spTgt spid="18441"/>
                                        </p:tgtEl>
                                        <p:attrNameLst>
                                          <p:attrName>style.rotation</p:attrName>
                                        </p:attrNameLst>
                                      </p:cBhvr>
                                      <p:tavLst>
                                        <p:tav tm="0">
                                          <p:val>
                                            <p:fltVal val="90"/>
                                          </p:val>
                                        </p:tav>
                                        <p:tav tm="100000">
                                          <p:val>
                                            <p:fltVal val="0"/>
                                          </p:val>
                                        </p:tav>
                                      </p:tavLst>
                                    </p:anim>
                                    <p:animEffect transition="in" filter="fade">
                                      <p:cBhvr>
                                        <p:cTn id="26" dur="1000"/>
                                        <p:tgtEl>
                                          <p:spTgt spid="1844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8440"/>
                                        </p:tgtEl>
                                        <p:attrNameLst>
                                          <p:attrName>style.visibility</p:attrName>
                                        </p:attrNameLst>
                                      </p:cBhvr>
                                      <p:to>
                                        <p:strVal val="visible"/>
                                      </p:to>
                                    </p:set>
                                    <p:animEffect transition="in" filter="randombar(horizontal)">
                                      <p:cBhvr>
                                        <p:cTn id="34"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p:nvPr>
        </p:nvSpPr>
        <p:spPr/>
        <p:txBody>
          <a:bodyPr/>
          <a:lstStyle/>
          <a:p>
            <a:pPr>
              <a:lnSpc>
                <a:spcPct val="115000"/>
              </a:lnSpc>
            </a:pPr>
            <a:r>
              <a:rPr lang="it-IT" altLang="it-IT" sz="2800" b="1" smtClean="0">
                <a:solidFill>
                  <a:srgbClr val="0070C0"/>
                </a:solidFill>
                <a:latin typeface="Verdana" pitchFamily="34" charset="0"/>
              </a:rPr>
              <a:t>Attività didattiche nei laboratori tecnologici</a:t>
            </a:r>
          </a:p>
        </p:txBody>
      </p:sp>
      <p:sp>
        <p:nvSpPr>
          <p:cNvPr id="32770" name="Segnaposto contenuto 2"/>
          <p:cNvSpPr>
            <a:spLocks noGrp="1"/>
          </p:cNvSpPr>
          <p:nvPr>
            <p:ph idx="1"/>
          </p:nvPr>
        </p:nvSpPr>
        <p:spPr>
          <a:xfrm>
            <a:off x="457200" y="1600200"/>
            <a:ext cx="8229600" cy="820738"/>
          </a:xfrm>
        </p:spPr>
        <p:txBody>
          <a:bodyPr/>
          <a:lstStyle/>
          <a:p>
            <a:pPr marL="0" indent="0">
              <a:buFont typeface="Arial" charset="0"/>
              <a:buNone/>
            </a:pPr>
            <a:r>
              <a:rPr lang="it-IT" altLang="it-IT" smtClean="0">
                <a:hlinkClick r:id="rId2" action="ppaction://hlinkfile"/>
              </a:rPr>
              <a:t>FNZxxxxxx6 (sequenza1)_200614_15_58.avi</a:t>
            </a:r>
            <a:endParaRPr lang="it-IT" altLang="it-IT" smtClean="0"/>
          </a:p>
        </p:txBody>
      </p:sp>
      <p:sp>
        <p:nvSpPr>
          <p:cNvPr id="4" name="Segnaposto piè di pagina 3"/>
          <p:cNvSpPr>
            <a:spLocks noGrp="1"/>
          </p:cNvSpPr>
          <p:nvPr>
            <p:ph type="ftr" sz="quarter" idx="11"/>
          </p:nvPr>
        </p:nvSpPr>
        <p:spPr>
          <a:xfrm>
            <a:off x="468313" y="6356350"/>
            <a:ext cx="8351837" cy="365125"/>
          </a:xfrm>
        </p:spPr>
        <p:txBody>
          <a:bodyPr/>
          <a:lstStyle/>
          <a:p>
            <a:pPr>
              <a:defRPr/>
            </a:pPr>
            <a:r>
              <a:rPr lang="it-IT" dirty="0" err="1" smtClean="0"/>
              <a:t>a.a</a:t>
            </a:r>
            <a:r>
              <a:rPr lang="it-IT" dirty="0" smtClean="0"/>
              <a:t> 2013/2014- UNICAM – Corso PAS (C320)- Evoluzione delle macchine utensili tradizionali -prof. Alessandro Dini</a:t>
            </a:r>
            <a:endParaRPr lang="it-IT" dirty="0"/>
          </a:p>
        </p:txBody>
      </p:sp>
      <p:sp>
        <p:nvSpPr>
          <p:cNvPr id="5" name="Segnaposto numero diapositiva 4"/>
          <p:cNvSpPr>
            <a:spLocks noGrp="1"/>
          </p:cNvSpPr>
          <p:nvPr>
            <p:ph type="sldNum" sz="quarter" idx="12"/>
          </p:nvPr>
        </p:nvSpPr>
        <p:spPr/>
        <p:txBody>
          <a:bodyPr/>
          <a:lstStyle/>
          <a:p>
            <a:pPr>
              <a:defRPr/>
            </a:pPr>
            <a:fld id="{83CB054B-8EED-4271-B7E5-3D84589C48D5}" type="slidenum">
              <a:rPr lang="it-IT" smtClean="0"/>
              <a:pPr>
                <a:defRPr/>
              </a:pPr>
              <a:t>17</a:t>
            </a:fld>
            <a:endParaRPr lang="it-IT"/>
          </a:p>
        </p:txBody>
      </p:sp>
      <p:sp>
        <p:nvSpPr>
          <p:cNvPr id="19462" name="Rectangle 2"/>
          <p:cNvSpPr>
            <a:spLocks noChangeArrowheads="1"/>
          </p:cNvSpPr>
          <p:nvPr/>
        </p:nvSpPr>
        <p:spPr bwMode="auto">
          <a:xfrm>
            <a:off x="106363" y="3573463"/>
            <a:ext cx="2305050" cy="1016000"/>
          </a:xfrm>
          <a:prstGeom prst="rect">
            <a:avLst/>
          </a:prstGeom>
          <a:noFill/>
          <a:ln w="9525">
            <a:noFill/>
            <a:miter lim="800000"/>
            <a:headEnd/>
            <a:tailEnd/>
          </a:ln>
        </p:spPr>
        <p:txBody>
          <a:bodyPr anchor="ctr">
            <a:spAutoFit/>
          </a:bodyPr>
          <a:lstStyle/>
          <a:p>
            <a:pPr eaLnBrk="0" hangingPunct="0"/>
            <a:r>
              <a:rPr lang="en-US" altLang="it-IT" sz="1400" b="1">
                <a:solidFill>
                  <a:srgbClr val="FF0000"/>
                </a:solidFill>
                <a:latin typeface="Verdana" pitchFamily="34" charset="0"/>
              </a:rPr>
              <a:t>POST PROCESSOR SIEMENS SINUMERIK 810 M</a:t>
            </a:r>
            <a:endParaRPr lang="it-IT" altLang="it-IT" sz="700"/>
          </a:p>
          <a:p>
            <a:pPr eaLnBrk="0" hangingPunct="0"/>
            <a:endParaRPr lang="it-IT" altLang="it-IT"/>
          </a:p>
        </p:txBody>
      </p:sp>
      <p:pic>
        <p:nvPicPr>
          <p:cNvPr id="19463" name="Picture 1" descr="post processor"/>
          <p:cNvPicPr>
            <a:picLocks noChangeAspect="1" noChangeArrowheads="1"/>
          </p:cNvPicPr>
          <p:nvPr/>
        </p:nvPicPr>
        <p:blipFill>
          <a:blip r:embed="rId3"/>
          <a:srcRect/>
          <a:stretch>
            <a:fillRect/>
          </a:stretch>
        </p:blipFill>
        <p:spPr bwMode="auto">
          <a:xfrm>
            <a:off x="2916238" y="2189163"/>
            <a:ext cx="5688012" cy="4203700"/>
          </a:xfrm>
          <a:prstGeom prst="rect">
            <a:avLst/>
          </a:prstGeom>
          <a:noFill/>
          <a:ln w="9525">
            <a:noFill/>
            <a:miter lim="800000"/>
            <a:headEnd/>
            <a:tailEnd/>
          </a:ln>
        </p:spPr>
      </p:pic>
      <p:cxnSp>
        <p:nvCxnSpPr>
          <p:cNvPr id="9" name="Connettore 2 8"/>
          <p:cNvCxnSpPr/>
          <p:nvPr/>
        </p:nvCxnSpPr>
        <p:spPr>
          <a:xfrm>
            <a:off x="2411413" y="3933825"/>
            <a:ext cx="79216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463"/>
                                        </p:tgtEl>
                                        <p:attrNameLst>
                                          <p:attrName>style.visibility</p:attrName>
                                        </p:attrNameLst>
                                      </p:cBhvr>
                                      <p:to>
                                        <p:strVal val="visible"/>
                                      </p:to>
                                    </p:set>
                                    <p:anim calcmode="lin" valueType="num">
                                      <p:cBhvr>
                                        <p:cTn id="7" dur="1000" fill="hold"/>
                                        <p:tgtEl>
                                          <p:spTgt spid="19463"/>
                                        </p:tgtEl>
                                        <p:attrNameLst>
                                          <p:attrName>ppt_w</p:attrName>
                                        </p:attrNameLst>
                                      </p:cBhvr>
                                      <p:tavLst>
                                        <p:tav tm="0">
                                          <p:val>
                                            <p:fltVal val="0"/>
                                          </p:val>
                                        </p:tav>
                                        <p:tav tm="100000">
                                          <p:val>
                                            <p:strVal val="#ppt_w"/>
                                          </p:val>
                                        </p:tav>
                                      </p:tavLst>
                                    </p:anim>
                                    <p:anim calcmode="lin" valueType="num">
                                      <p:cBhvr>
                                        <p:cTn id="8" dur="1000" fill="hold"/>
                                        <p:tgtEl>
                                          <p:spTgt spid="19463"/>
                                        </p:tgtEl>
                                        <p:attrNameLst>
                                          <p:attrName>ppt_h</p:attrName>
                                        </p:attrNameLst>
                                      </p:cBhvr>
                                      <p:tavLst>
                                        <p:tav tm="0">
                                          <p:val>
                                            <p:fltVal val="0"/>
                                          </p:val>
                                        </p:tav>
                                        <p:tav tm="100000">
                                          <p:val>
                                            <p:strVal val="#ppt_h"/>
                                          </p:val>
                                        </p:tav>
                                      </p:tavLst>
                                    </p:anim>
                                    <p:anim calcmode="lin" valueType="num">
                                      <p:cBhvr>
                                        <p:cTn id="9" dur="1000" fill="hold"/>
                                        <p:tgtEl>
                                          <p:spTgt spid="19463"/>
                                        </p:tgtEl>
                                        <p:attrNameLst>
                                          <p:attrName>style.rotation</p:attrName>
                                        </p:attrNameLst>
                                      </p:cBhvr>
                                      <p:tavLst>
                                        <p:tav tm="0">
                                          <p:val>
                                            <p:fltVal val="90"/>
                                          </p:val>
                                        </p:tav>
                                        <p:tav tm="100000">
                                          <p:val>
                                            <p:fltVal val="0"/>
                                          </p:val>
                                        </p:tav>
                                      </p:tavLst>
                                    </p:anim>
                                    <p:animEffect transition="in" filter="fade">
                                      <p:cBhvr>
                                        <p:cTn id="10" dur="1000"/>
                                        <p:tgtEl>
                                          <p:spTgt spid="1946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9462"/>
                                        </p:tgtEl>
                                        <p:attrNameLst>
                                          <p:attrName>style.visibility</p:attrName>
                                        </p:attrNameLst>
                                      </p:cBhvr>
                                      <p:to>
                                        <p:strVal val="visible"/>
                                      </p:to>
                                    </p:set>
                                    <p:animEffect transition="in" filter="randombar(horizontal)">
                                      <p:cBhvr>
                                        <p:cTn id="18"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title"/>
          </p:nvPr>
        </p:nvSpPr>
        <p:spPr/>
        <p:txBody>
          <a:bodyPr/>
          <a:lstStyle/>
          <a:p>
            <a:r>
              <a:rPr lang="it-IT" altLang="it-IT" sz="2800" b="1" smtClean="0">
                <a:solidFill>
                  <a:srgbClr val="0070C0"/>
                </a:solidFill>
                <a:latin typeface="Verdana" pitchFamily="34" charset="0"/>
              </a:rPr>
              <a:t>Attività didattiche nei laboratori tecnologici</a:t>
            </a:r>
            <a:endParaRPr lang="it-IT" altLang="it-IT" smtClean="0"/>
          </a:p>
        </p:txBody>
      </p:sp>
      <p:sp>
        <p:nvSpPr>
          <p:cNvPr id="4" name="Segnaposto piè di pagina 3"/>
          <p:cNvSpPr>
            <a:spLocks noGrp="1"/>
          </p:cNvSpPr>
          <p:nvPr>
            <p:ph type="ftr" sz="quarter" idx="11"/>
          </p:nvPr>
        </p:nvSpPr>
        <p:spPr>
          <a:xfrm>
            <a:off x="395288" y="6356350"/>
            <a:ext cx="8353425" cy="365125"/>
          </a:xfrm>
        </p:spPr>
        <p:txBody>
          <a:bodyPr/>
          <a:lstStyle/>
          <a:p>
            <a:pPr>
              <a:defRPr/>
            </a:pPr>
            <a:r>
              <a:rPr lang="it-IT" dirty="0" err="1" smtClean="0"/>
              <a:t>a.a</a:t>
            </a:r>
            <a:r>
              <a:rPr lang="it-IT" dirty="0" smtClean="0"/>
              <a:t> 2013/2014- UNICAM – Corso PAS (C320)- Evoluzione delle macchine utensili tradizionali -prof. Alessandro Dini</a:t>
            </a:r>
            <a:endParaRPr lang="it-IT" dirty="0"/>
          </a:p>
        </p:txBody>
      </p:sp>
      <p:sp>
        <p:nvSpPr>
          <p:cNvPr id="5" name="Segnaposto numero diapositiva 4"/>
          <p:cNvSpPr>
            <a:spLocks noGrp="1"/>
          </p:cNvSpPr>
          <p:nvPr>
            <p:ph type="sldNum" sz="quarter" idx="12"/>
          </p:nvPr>
        </p:nvSpPr>
        <p:spPr/>
        <p:txBody>
          <a:bodyPr/>
          <a:lstStyle/>
          <a:p>
            <a:pPr>
              <a:defRPr/>
            </a:pPr>
            <a:fld id="{5E7EEA16-AC9A-4D64-BBF1-11AA862A333F}" type="slidenum">
              <a:rPr lang="it-IT" smtClean="0"/>
              <a:pPr>
                <a:defRPr/>
              </a:pPr>
              <a:t>18</a:t>
            </a:fld>
            <a:endParaRPr lang="it-IT"/>
          </a:p>
        </p:txBody>
      </p:sp>
      <p:sp>
        <p:nvSpPr>
          <p:cNvPr id="20485" name="Rectangle 2"/>
          <p:cNvSpPr>
            <a:spLocks noChangeArrowheads="1"/>
          </p:cNvSpPr>
          <p:nvPr/>
        </p:nvSpPr>
        <p:spPr bwMode="auto">
          <a:xfrm>
            <a:off x="730250" y="1331913"/>
            <a:ext cx="7019925" cy="584200"/>
          </a:xfrm>
          <a:prstGeom prst="rect">
            <a:avLst/>
          </a:prstGeom>
          <a:noFill/>
          <a:ln w="9525">
            <a:noFill/>
            <a:miter lim="800000"/>
            <a:headEnd/>
            <a:tailEnd/>
          </a:ln>
        </p:spPr>
        <p:txBody>
          <a:bodyPr anchor="ctr">
            <a:spAutoFit/>
          </a:bodyPr>
          <a:lstStyle/>
          <a:p>
            <a:pPr eaLnBrk="0" hangingPunct="0">
              <a:tabLst>
                <a:tab pos="4933950" algn="l"/>
              </a:tabLst>
            </a:pPr>
            <a:r>
              <a:rPr lang="it-IT" altLang="it-IT" sz="1400" b="1">
                <a:solidFill>
                  <a:srgbClr val="FF0000"/>
                </a:solidFill>
                <a:latin typeface="Verdana" pitchFamily="34" charset="0"/>
              </a:rPr>
              <a:t>PANNELLO ELETTROPNEUMATICO E CONTROLLO MOTORI TRIFASE</a:t>
            </a:r>
            <a:endParaRPr lang="it-IT" altLang="it-IT" sz="700"/>
          </a:p>
          <a:p>
            <a:pPr eaLnBrk="0" hangingPunct="0">
              <a:tabLst>
                <a:tab pos="4933950" algn="l"/>
              </a:tabLst>
            </a:pPr>
            <a:endParaRPr lang="it-IT" altLang="it-IT"/>
          </a:p>
        </p:txBody>
      </p:sp>
      <p:pic>
        <p:nvPicPr>
          <p:cNvPr id="20486" name="Picture 1" descr="PANNELLO ELETTR">
            <a:hlinkClick r:id="rId2" action="ppaction://hlinkfile"/>
          </p:cNvPr>
          <p:cNvPicPr>
            <a:picLocks noChangeAspect="1" noChangeArrowheads="1"/>
          </p:cNvPicPr>
          <p:nvPr/>
        </p:nvPicPr>
        <p:blipFill>
          <a:blip r:embed="rId3"/>
          <a:srcRect/>
          <a:stretch>
            <a:fillRect/>
          </a:stretch>
        </p:blipFill>
        <p:spPr bwMode="auto">
          <a:xfrm>
            <a:off x="711200" y="1952625"/>
            <a:ext cx="7038975" cy="3527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p:cTn id="7" dur="1000" fill="hold"/>
                                        <p:tgtEl>
                                          <p:spTgt spid="20486"/>
                                        </p:tgtEl>
                                        <p:attrNameLst>
                                          <p:attrName>ppt_w</p:attrName>
                                        </p:attrNameLst>
                                      </p:cBhvr>
                                      <p:tavLst>
                                        <p:tav tm="0">
                                          <p:val>
                                            <p:fltVal val="0"/>
                                          </p:val>
                                        </p:tav>
                                        <p:tav tm="100000">
                                          <p:val>
                                            <p:strVal val="#ppt_w"/>
                                          </p:val>
                                        </p:tav>
                                      </p:tavLst>
                                    </p:anim>
                                    <p:anim calcmode="lin" valueType="num">
                                      <p:cBhvr>
                                        <p:cTn id="8" dur="1000" fill="hold"/>
                                        <p:tgtEl>
                                          <p:spTgt spid="20486"/>
                                        </p:tgtEl>
                                        <p:attrNameLst>
                                          <p:attrName>ppt_h</p:attrName>
                                        </p:attrNameLst>
                                      </p:cBhvr>
                                      <p:tavLst>
                                        <p:tav tm="0">
                                          <p:val>
                                            <p:fltVal val="0"/>
                                          </p:val>
                                        </p:tav>
                                        <p:tav tm="100000">
                                          <p:val>
                                            <p:strVal val="#ppt_h"/>
                                          </p:val>
                                        </p:tav>
                                      </p:tavLst>
                                    </p:anim>
                                    <p:anim calcmode="lin" valueType="num">
                                      <p:cBhvr>
                                        <p:cTn id="9" dur="1000" fill="hold"/>
                                        <p:tgtEl>
                                          <p:spTgt spid="20486"/>
                                        </p:tgtEl>
                                        <p:attrNameLst>
                                          <p:attrName>style.rotation</p:attrName>
                                        </p:attrNameLst>
                                      </p:cBhvr>
                                      <p:tavLst>
                                        <p:tav tm="0">
                                          <p:val>
                                            <p:fltVal val="90"/>
                                          </p:val>
                                        </p:tav>
                                        <p:tav tm="100000">
                                          <p:val>
                                            <p:fltVal val="0"/>
                                          </p:val>
                                        </p:tav>
                                      </p:tavLst>
                                    </p:anim>
                                    <p:animEffect transition="in" filter="fade">
                                      <p:cBhvr>
                                        <p:cTn id="10" dur="1000"/>
                                        <p:tgtEl>
                                          <p:spTgt spid="2048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485"/>
                                        </p:tgtEl>
                                        <p:attrNameLst>
                                          <p:attrName>style.visibility</p:attrName>
                                        </p:attrNameLst>
                                      </p:cBhvr>
                                      <p:to>
                                        <p:strVal val="visible"/>
                                      </p:to>
                                    </p:set>
                                    <p:animEffect transition="in" filter="randombar(horizontal)">
                                      <p:cBhvr>
                                        <p:cTn id="15"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395288" y="188913"/>
            <a:ext cx="8229600" cy="706437"/>
          </a:xfrm>
        </p:spPr>
        <p:txBody>
          <a:bodyPr/>
          <a:lstStyle/>
          <a:p>
            <a:pPr eaLnBrk="1" hangingPunct="1"/>
            <a:r>
              <a:rPr lang="it-IT" altLang="it-IT" sz="2800" b="1" smtClean="0">
                <a:solidFill>
                  <a:srgbClr val="0070C0"/>
                </a:solidFill>
                <a:latin typeface="Verdana" pitchFamily="34" charset="0"/>
              </a:rPr>
              <a:t>Concetto di flessibilità</a:t>
            </a:r>
            <a:r>
              <a:rPr lang="it-IT" altLang="it-IT" b="1" smtClean="0">
                <a:solidFill>
                  <a:srgbClr val="0070C0"/>
                </a:solidFill>
              </a:rPr>
              <a:t/>
            </a:r>
            <a:br>
              <a:rPr lang="it-IT" altLang="it-IT" b="1" smtClean="0">
                <a:solidFill>
                  <a:srgbClr val="0070C0"/>
                </a:solidFill>
              </a:rPr>
            </a:br>
            <a:endParaRPr lang="it-IT" altLang="it-IT" b="1" smtClean="0">
              <a:solidFill>
                <a:srgbClr val="0070C0"/>
              </a:solidFill>
            </a:endParaRPr>
          </a:p>
        </p:txBody>
      </p:sp>
      <p:sp>
        <p:nvSpPr>
          <p:cNvPr id="3075" name="Segnaposto contenuto 2"/>
          <p:cNvSpPr>
            <a:spLocks noGrp="1"/>
          </p:cNvSpPr>
          <p:nvPr>
            <p:ph idx="1"/>
          </p:nvPr>
        </p:nvSpPr>
        <p:spPr>
          <a:xfrm>
            <a:off x="395288" y="620713"/>
            <a:ext cx="8229600" cy="5616575"/>
          </a:xfrm>
          <a:solidFill>
            <a:schemeClr val="bg1"/>
          </a:solidFill>
        </p:spPr>
        <p:txBody>
          <a:bodyPr/>
          <a:lstStyle/>
          <a:p>
            <a:pPr marL="0" indent="0" algn="just" eaLnBrk="1" hangingPunct="1">
              <a:lnSpc>
                <a:spcPct val="115000"/>
              </a:lnSpc>
              <a:spcAft>
                <a:spcPts val="0"/>
              </a:spcAft>
              <a:buFont typeface="Arial" charset="0"/>
              <a:buNone/>
              <a:tabLst>
                <a:tab pos="676275" algn="l"/>
              </a:tabLst>
              <a:defRPr/>
            </a:pPr>
            <a:r>
              <a:rPr lang="it-IT" sz="1400" b="1" dirty="0" smtClean="0">
                <a:latin typeface="Verdana" panose="020B0604030504040204" pitchFamily="34" charset="0"/>
                <a:ea typeface="Verdana" panose="020B0604030504040204" pitchFamily="34" charset="0"/>
                <a:cs typeface="Verdana" panose="020B0604030504040204" pitchFamily="34" charset="0"/>
              </a:rPr>
              <a:t> </a:t>
            </a:r>
            <a:r>
              <a:rPr lang="it-IT" sz="1400" dirty="0" smtClean="0">
                <a:latin typeface="Verdana" panose="020B0604030504040204" pitchFamily="34" charset="0"/>
                <a:ea typeface="Verdana" panose="020B0604030504040204" pitchFamily="34" charset="0"/>
                <a:cs typeface="Verdana" panose="020B0604030504040204" pitchFamily="34" charset="0"/>
              </a:rPr>
              <a:t>L’industria ricerca  la massima flessibilità d’impiego delle macchine comuni, ossia la possibilità di adattarle con prontezza al mutare della produzione, mantenendo però i vantaggi di </a:t>
            </a:r>
            <a:r>
              <a:rPr lang="it-IT" sz="1400" b="1" dirty="0" smtClean="0">
                <a:latin typeface="Verdana" panose="020B0604030504040204" pitchFamily="34" charset="0"/>
                <a:ea typeface="Verdana" panose="020B0604030504040204" pitchFamily="34" charset="0"/>
                <a:cs typeface="Verdana" panose="020B0604030504040204" pitchFamily="34" charset="0"/>
              </a:rPr>
              <a:t>tempo</a:t>
            </a:r>
            <a:r>
              <a:rPr lang="it-IT" sz="1400" dirty="0" smtClean="0">
                <a:latin typeface="Verdana" panose="020B0604030504040204" pitchFamily="34" charset="0"/>
                <a:ea typeface="Verdana" panose="020B0604030504040204" pitchFamily="34" charset="0"/>
                <a:cs typeface="Verdana" panose="020B0604030504040204" pitchFamily="34" charset="0"/>
              </a:rPr>
              <a:t>, di </a:t>
            </a:r>
            <a:r>
              <a:rPr lang="it-IT" sz="1400" b="1" dirty="0" smtClean="0">
                <a:latin typeface="Verdana" panose="020B0604030504040204" pitchFamily="34" charset="0"/>
                <a:ea typeface="Verdana" panose="020B0604030504040204" pitchFamily="34" charset="0"/>
                <a:cs typeface="Verdana" panose="020B0604030504040204" pitchFamily="34" charset="0"/>
              </a:rPr>
              <a:t>uniformità produttiva</a:t>
            </a:r>
            <a:r>
              <a:rPr lang="it-IT" sz="1400" dirty="0" smtClean="0">
                <a:latin typeface="Verdana" panose="020B0604030504040204" pitchFamily="34" charset="0"/>
                <a:ea typeface="Verdana" panose="020B0604030504040204" pitchFamily="34" charset="0"/>
                <a:cs typeface="Verdana" panose="020B0604030504040204" pitchFamily="34" charset="0"/>
              </a:rPr>
              <a:t> e di </a:t>
            </a:r>
            <a:r>
              <a:rPr lang="it-IT" sz="1400" b="1" dirty="0" smtClean="0">
                <a:latin typeface="Verdana" panose="020B0604030504040204" pitchFamily="34" charset="0"/>
                <a:ea typeface="Verdana" panose="020B0604030504040204" pitchFamily="34" charset="0"/>
                <a:cs typeface="Verdana" panose="020B0604030504040204" pitchFamily="34" charset="0"/>
              </a:rPr>
              <a:t>precisione </a:t>
            </a:r>
            <a:r>
              <a:rPr lang="it-IT" sz="1400" dirty="0" smtClean="0">
                <a:latin typeface="Verdana" panose="020B0604030504040204" pitchFamily="34" charset="0"/>
                <a:ea typeface="Verdana" panose="020B0604030504040204" pitchFamily="34" charset="0"/>
                <a:cs typeface="Verdana" panose="020B0604030504040204" pitchFamily="34" charset="0"/>
              </a:rPr>
              <a:t>propri delle macchine speciali.</a:t>
            </a:r>
            <a:endParaRPr lang="it-IT" sz="1400" dirty="0">
              <a:latin typeface="Verdana" panose="020B0604030504040204" pitchFamily="34" charset="0"/>
              <a:ea typeface="Verdana" panose="020B0604030504040204" pitchFamily="34" charset="0"/>
              <a:cs typeface="Verdana" panose="020B0604030504040204" pitchFamily="34" charset="0"/>
            </a:endParaRPr>
          </a:p>
          <a:p>
            <a:pPr marL="0" indent="0" algn="just" eaLnBrk="1" hangingPunct="1">
              <a:buFont typeface="Arial" charset="0"/>
              <a:buNone/>
              <a:defRPr/>
            </a:pPr>
            <a:endParaRPr lang="it-IT" sz="1400" b="1" dirty="0" smtClean="0">
              <a:latin typeface="Verdana" panose="020B0604030504040204" pitchFamily="34" charset="0"/>
              <a:ea typeface="Verdana" panose="020B0604030504040204" pitchFamily="34" charset="0"/>
              <a:cs typeface="Verdana" panose="020B0604030504040204" pitchFamily="34" charset="0"/>
            </a:endParaRPr>
          </a:p>
          <a:p>
            <a:pPr marL="0" indent="0" algn="just" eaLnBrk="1" hangingPunct="1">
              <a:buFont typeface="Arial" charset="0"/>
              <a:buNone/>
              <a:defRPr/>
            </a:pPr>
            <a:r>
              <a:rPr lang="it-IT" sz="1400" b="1" dirty="0">
                <a:latin typeface="Verdana" panose="020B0604030504040204" pitchFamily="34" charset="0"/>
                <a:ea typeface="Verdana" panose="020B0604030504040204" pitchFamily="34" charset="0"/>
                <a:cs typeface="Verdana" panose="020B0604030504040204" pitchFamily="34" charset="0"/>
              </a:rPr>
              <a:t> </a:t>
            </a:r>
            <a:r>
              <a:rPr lang="it-IT" sz="1400" b="1" dirty="0" smtClean="0">
                <a:latin typeface="Verdana" panose="020B0604030504040204" pitchFamily="34" charset="0"/>
                <a:ea typeface="Verdana" panose="020B0604030504040204" pitchFamily="34" charset="0"/>
                <a:cs typeface="Verdana" panose="020B0604030504040204" pitchFamily="34" charset="0"/>
              </a:rPr>
              <a:t>        </a:t>
            </a:r>
            <a:r>
              <a:rPr lang="it-IT" sz="1400" dirty="0" smtClean="0">
                <a:latin typeface="Verdana" panose="020B0604030504040204" pitchFamily="34" charset="0"/>
                <a:ea typeface="Verdana" panose="020B0604030504040204" pitchFamily="34" charset="0"/>
                <a:cs typeface="Verdana" panose="020B0604030504040204" pitchFamily="34" charset="0"/>
              </a:rPr>
              <a:t>       </a:t>
            </a:r>
          </a:p>
          <a:p>
            <a:pPr algn="just" eaLnBrk="1" hangingPunct="1">
              <a:defRPr/>
            </a:pPr>
            <a:r>
              <a:rPr lang="it-IT" sz="1400" dirty="0" smtClean="0">
                <a:latin typeface="Verdana" panose="020B0604030504040204" pitchFamily="34" charset="0"/>
                <a:ea typeface="Verdana" panose="020B0604030504040204" pitchFamily="34" charset="0"/>
                <a:cs typeface="Verdana" panose="020B0604030504040204" pitchFamily="34" charset="0"/>
              </a:rPr>
              <a:t> Le </a:t>
            </a:r>
            <a:r>
              <a:rPr lang="it-IT" sz="1400" b="1" dirty="0">
                <a:latin typeface="Verdana" panose="020B0604030504040204" pitchFamily="34" charset="0"/>
                <a:ea typeface="Verdana" panose="020B0604030504040204" pitchFamily="34" charset="0"/>
                <a:cs typeface="Verdana" panose="020B0604030504040204" pitchFamily="34" charset="0"/>
              </a:rPr>
              <a:t>macchine utensili tradizionali</a:t>
            </a:r>
            <a:r>
              <a:rPr lang="it-IT" sz="1400" dirty="0">
                <a:latin typeface="Verdana" panose="020B0604030504040204" pitchFamily="34" charset="0"/>
                <a:ea typeface="Verdana" panose="020B0604030504040204" pitchFamily="34" charset="0"/>
                <a:cs typeface="Verdana" panose="020B0604030504040204" pitchFamily="34" charset="0"/>
              </a:rPr>
              <a:t> sono le più flessibili ma totalmente dipendenti </a:t>
            </a:r>
            <a:r>
              <a:rPr lang="it-IT" sz="1400" dirty="0" smtClean="0">
                <a:latin typeface="Verdana" panose="020B0604030504040204" pitchFamily="34" charset="0"/>
                <a:ea typeface="Verdana" panose="020B0604030504040204" pitchFamily="34" charset="0"/>
                <a:cs typeface="Verdana" panose="020B0604030504040204" pitchFamily="34" charset="0"/>
              </a:rPr>
              <a:t>  </a:t>
            </a:r>
            <a:br>
              <a:rPr lang="it-IT" sz="1400" dirty="0" smtClean="0">
                <a:latin typeface="Verdana" panose="020B0604030504040204" pitchFamily="34" charset="0"/>
                <a:ea typeface="Verdana" panose="020B0604030504040204" pitchFamily="34" charset="0"/>
                <a:cs typeface="Verdana" panose="020B0604030504040204" pitchFamily="34" charset="0"/>
              </a:rPr>
            </a:br>
            <a:r>
              <a:rPr lang="it-IT" sz="1400" dirty="0" smtClean="0">
                <a:latin typeface="Verdana" panose="020B0604030504040204" pitchFamily="34" charset="0"/>
                <a:ea typeface="Verdana" panose="020B0604030504040204" pitchFamily="34" charset="0"/>
                <a:cs typeface="Verdana" panose="020B0604030504040204" pitchFamily="34" charset="0"/>
              </a:rPr>
              <a:t> dall’intervento </a:t>
            </a:r>
            <a:r>
              <a:rPr lang="it-IT" sz="1400" dirty="0">
                <a:latin typeface="Verdana" panose="020B0604030504040204" pitchFamily="34" charset="0"/>
                <a:ea typeface="Verdana" panose="020B0604030504040204" pitchFamily="34" charset="0"/>
                <a:cs typeface="Verdana" panose="020B0604030504040204" pitchFamily="34" charset="0"/>
              </a:rPr>
              <a:t>dell’uomo, quindi le meno veloci </a:t>
            </a:r>
            <a:r>
              <a:rPr lang="it-IT" sz="1400" dirty="0" smtClean="0">
                <a:latin typeface="Verdana" panose="020B0604030504040204" pitchFamily="34" charset="0"/>
                <a:ea typeface="Verdana" panose="020B0604030504040204" pitchFamily="34" charset="0"/>
                <a:cs typeface="Verdana" panose="020B0604030504040204" pitchFamily="34" charset="0"/>
              </a:rPr>
              <a:t> nell’esecuzione </a:t>
            </a:r>
            <a:r>
              <a:rPr lang="it-IT" sz="1400" dirty="0">
                <a:latin typeface="Verdana" panose="020B0604030504040204" pitchFamily="34" charset="0"/>
                <a:ea typeface="Verdana" panose="020B0604030504040204" pitchFamily="34" charset="0"/>
                <a:cs typeface="Verdana" panose="020B0604030504040204" pitchFamily="34" charset="0"/>
              </a:rPr>
              <a:t>dei pezzi.	</a:t>
            </a:r>
          </a:p>
          <a:p>
            <a:pPr marL="0" indent="0" algn="just" eaLnBrk="1" hangingPunct="1">
              <a:buFont typeface="Arial" charset="0"/>
              <a:buNone/>
              <a:defRPr/>
            </a:pPr>
            <a:r>
              <a:rPr lang="it-IT" sz="1400" dirty="0">
                <a:latin typeface="Verdana" panose="020B0604030504040204" pitchFamily="34" charset="0"/>
                <a:ea typeface="Verdana" panose="020B0604030504040204" pitchFamily="34" charset="0"/>
                <a:cs typeface="Verdana" panose="020B0604030504040204" pitchFamily="34" charset="0"/>
              </a:rPr>
              <a:t>  </a:t>
            </a:r>
          </a:p>
          <a:p>
            <a:pPr algn="just" eaLnBrk="1" hangingPunct="1">
              <a:defRPr/>
            </a:pPr>
            <a:r>
              <a:rPr lang="it-IT" sz="1400" dirty="0">
                <a:latin typeface="Verdana" panose="020B0604030504040204" pitchFamily="34" charset="0"/>
                <a:ea typeface="Verdana" panose="020B0604030504040204" pitchFamily="34" charset="0"/>
                <a:cs typeface="Verdana" panose="020B0604030504040204" pitchFamily="34" charset="0"/>
              </a:rPr>
              <a:t>Le </a:t>
            </a:r>
            <a:r>
              <a:rPr lang="it-IT" sz="1400" b="1" dirty="0">
                <a:latin typeface="Verdana" panose="020B0604030504040204" pitchFamily="34" charset="0"/>
                <a:ea typeface="Verdana" panose="020B0604030504040204" pitchFamily="34" charset="0"/>
                <a:cs typeface="Verdana" panose="020B0604030504040204" pitchFamily="34" charset="0"/>
              </a:rPr>
              <a:t>macchine semiautomatiche</a:t>
            </a:r>
            <a:r>
              <a:rPr lang="it-IT" sz="1400" dirty="0">
                <a:latin typeface="Verdana" panose="020B0604030504040204" pitchFamily="34" charset="0"/>
                <a:ea typeface="Verdana" panose="020B0604030504040204" pitchFamily="34" charset="0"/>
                <a:cs typeface="Verdana" panose="020B0604030504040204" pitchFamily="34" charset="0"/>
              </a:rPr>
              <a:t> e </a:t>
            </a:r>
            <a:r>
              <a:rPr lang="it-IT" sz="1400" b="1" dirty="0">
                <a:latin typeface="Verdana" panose="020B0604030504040204" pitchFamily="34" charset="0"/>
                <a:ea typeface="Verdana" panose="020B0604030504040204" pitchFamily="34" charset="0"/>
                <a:cs typeface="Verdana" panose="020B0604030504040204" pitchFamily="34" charset="0"/>
              </a:rPr>
              <a:t>automatiche</a:t>
            </a:r>
            <a:r>
              <a:rPr lang="it-IT" sz="1400" dirty="0">
                <a:latin typeface="Verdana" panose="020B0604030504040204" pitchFamily="34" charset="0"/>
                <a:ea typeface="Verdana" panose="020B0604030504040204" pitchFamily="34" charset="0"/>
                <a:cs typeface="Verdana" panose="020B0604030504040204" pitchFamily="34" charset="0"/>
              </a:rPr>
              <a:t> sono meno flessibili ma più veloci nell’esecuzione del pezzo perché meno dipendenti dall’operatore.</a:t>
            </a:r>
          </a:p>
          <a:p>
            <a:pPr marL="0" indent="0" algn="just" eaLnBrk="1" hangingPunct="1">
              <a:buFont typeface="Arial" charset="0"/>
              <a:buNone/>
              <a:defRPr/>
            </a:pPr>
            <a:r>
              <a:rPr lang="it-IT" sz="1400" dirty="0">
                <a:latin typeface="Verdana" panose="020B0604030504040204" pitchFamily="34" charset="0"/>
                <a:ea typeface="Verdana" panose="020B0604030504040204" pitchFamily="34" charset="0"/>
                <a:cs typeface="Verdana" panose="020B0604030504040204" pitchFamily="34" charset="0"/>
              </a:rPr>
              <a:t> </a:t>
            </a:r>
          </a:p>
          <a:p>
            <a:pPr algn="just" eaLnBrk="1" hangingPunct="1">
              <a:defRPr/>
            </a:pPr>
            <a:r>
              <a:rPr lang="it-IT" sz="1400" dirty="0">
                <a:latin typeface="Verdana" panose="020B0604030504040204" pitchFamily="34" charset="0"/>
                <a:ea typeface="Verdana" panose="020B0604030504040204" pitchFamily="34" charset="0"/>
                <a:cs typeface="Verdana" panose="020B0604030504040204" pitchFamily="34" charset="0"/>
              </a:rPr>
              <a:t>Le </a:t>
            </a:r>
            <a:r>
              <a:rPr lang="it-IT" sz="1400" b="1" dirty="0">
                <a:latin typeface="Verdana" panose="020B0604030504040204" pitchFamily="34" charset="0"/>
                <a:ea typeface="Verdana" panose="020B0604030504040204" pitchFamily="34" charset="0"/>
                <a:cs typeface="Verdana" panose="020B0604030504040204" pitchFamily="34" charset="0"/>
              </a:rPr>
              <a:t>macchine copiatrici</a:t>
            </a:r>
            <a:r>
              <a:rPr lang="it-IT" sz="1400" dirty="0">
                <a:latin typeface="Verdana" panose="020B0604030504040204" pitchFamily="34" charset="0"/>
                <a:ea typeface="Verdana" panose="020B0604030504040204" pitchFamily="34" charset="0"/>
                <a:cs typeface="Verdana" panose="020B0604030504040204" pitchFamily="34" charset="0"/>
              </a:rPr>
              <a:t> richiedono un ridotto intervento dell’operatore ma anche attrezzature specifiche al pezzo da eseguire che la rendono poco flessibile.</a:t>
            </a:r>
          </a:p>
          <a:p>
            <a:pPr marL="0" indent="0" algn="just" eaLnBrk="1" hangingPunct="1">
              <a:buFont typeface="Arial" charset="0"/>
              <a:buNone/>
              <a:defRPr/>
            </a:pPr>
            <a:r>
              <a:rPr lang="it-IT" sz="1400" dirty="0">
                <a:latin typeface="Verdana" panose="020B0604030504040204" pitchFamily="34" charset="0"/>
                <a:ea typeface="Verdana" panose="020B0604030504040204" pitchFamily="34" charset="0"/>
                <a:cs typeface="Verdana" panose="020B0604030504040204" pitchFamily="34" charset="0"/>
              </a:rPr>
              <a:t> </a:t>
            </a:r>
          </a:p>
          <a:p>
            <a:pPr algn="just" eaLnBrk="1" hangingPunct="1">
              <a:defRPr/>
            </a:pPr>
            <a:r>
              <a:rPr lang="it-IT" sz="1400" dirty="0" smtClean="0">
                <a:latin typeface="Verdana" panose="020B0604030504040204" pitchFamily="34" charset="0"/>
                <a:ea typeface="Verdana" panose="020B0604030504040204" pitchFamily="34" charset="0"/>
                <a:cs typeface="Verdana" panose="020B0604030504040204" pitchFamily="34" charset="0"/>
              </a:rPr>
              <a:t>Le </a:t>
            </a:r>
            <a:r>
              <a:rPr lang="it-IT" sz="1400" b="1" dirty="0">
                <a:latin typeface="Verdana" panose="020B0604030504040204" pitchFamily="34" charset="0"/>
                <a:ea typeface="Verdana" panose="020B0604030504040204" pitchFamily="34" charset="0"/>
                <a:cs typeface="Verdana" panose="020B0604030504040204" pitchFamily="34" charset="0"/>
              </a:rPr>
              <a:t>linee transfert</a:t>
            </a:r>
            <a:r>
              <a:rPr lang="it-IT" sz="1400" dirty="0">
                <a:latin typeface="Verdana" panose="020B0604030504040204" pitchFamily="34" charset="0"/>
                <a:ea typeface="Verdana" panose="020B0604030504040204" pitchFamily="34" charset="0"/>
                <a:cs typeface="Verdana" panose="020B0604030504040204" pitchFamily="34" charset="0"/>
              </a:rPr>
              <a:t> sono un insieme coordinato di macchine utensili studiate appositamente per la lavorazione d’ogni fase del pezzo, quindi un’ottima velocità d’esecuzione del pezzo ma pochissima flessibilità.</a:t>
            </a:r>
          </a:p>
          <a:p>
            <a:pPr marL="0" indent="0" algn="just" eaLnBrk="1" hangingPunct="1">
              <a:buFont typeface="Arial" charset="0"/>
              <a:buNone/>
              <a:defRPr/>
            </a:pPr>
            <a:r>
              <a:rPr lang="it-IT" sz="1400" dirty="0">
                <a:latin typeface="Verdana" panose="020B0604030504040204" pitchFamily="34" charset="0"/>
                <a:ea typeface="Verdana" panose="020B0604030504040204" pitchFamily="34" charset="0"/>
                <a:cs typeface="Verdana" panose="020B0604030504040204" pitchFamily="34" charset="0"/>
              </a:rPr>
              <a:t> </a:t>
            </a:r>
          </a:p>
          <a:p>
            <a:pPr algn="just" eaLnBrk="1" hangingPunct="1">
              <a:defRPr/>
            </a:pPr>
            <a:r>
              <a:rPr lang="it-IT" sz="1400" dirty="0" smtClean="0">
                <a:latin typeface="Verdana" panose="020B0604030504040204" pitchFamily="34" charset="0"/>
                <a:ea typeface="Verdana" panose="020B0604030504040204" pitchFamily="34" charset="0"/>
                <a:cs typeface="Verdana" panose="020B0604030504040204" pitchFamily="34" charset="0"/>
              </a:rPr>
              <a:t>Le </a:t>
            </a:r>
            <a:r>
              <a:rPr lang="it-IT" sz="1400" b="1" dirty="0">
                <a:latin typeface="Verdana" panose="020B0604030504040204" pitchFamily="34" charset="0"/>
                <a:ea typeface="Verdana" panose="020B0604030504040204" pitchFamily="34" charset="0"/>
                <a:cs typeface="Verdana" panose="020B0604030504040204" pitchFamily="34" charset="0"/>
              </a:rPr>
              <a:t>macchine utensili a CNC</a:t>
            </a:r>
            <a:r>
              <a:rPr lang="it-IT" sz="1400" dirty="0">
                <a:latin typeface="Verdana" panose="020B0604030504040204" pitchFamily="34" charset="0"/>
                <a:ea typeface="Verdana" panose="020B0604030504040204" pitchFamily="34" charset="0"/>
                <a:cs typeface="Verdana" panose="020B0604030504040204" pitchFamily="34" charset="0"/>
              </a:rPr>
              <a:t> assieme alle linee </a:t>
            </a:r>
            <a:r>
              <a:rPr lang="it-IT" sz="1400" dirty="0" smtClean="0">
                <a:latin typeface="Verdana" panose="020B0604030504040204" pitchFamily="34" charset="0"/>
                <a:ea typeface="Verdana" panose="020B0604030504040204" pitchFamily="34" charset="0"/>
                <a:cs typeface="Verdana" panose="020B0604030504040204" pitchFamily="34" charset="0"/>
              </a:rPr>
              <a:t>transfert </a:t>
            </a:r>
            <a:r>
              <a:rPr lang="it-IT" sz="1400" dirty="0">
                <a:latin typeface="Verdana" panose="020B0604030504040204" pitchFamily="34" charset="0"/>
                <a:ea typeface="Verdana" panose="020B0604030504040204" pitchFamily="34" charset="0"/>
                <a:cs typeface="Verdana" panose="020B0604030504040204" pitchFamily="34" charset="0"/>
              </a:rPr>
              <a:t>sono le meno soggette all’intervento dell’uomo; in più però conservano la capacità di lavorare una molteplicità di pezzi diversi indice di un’elevata flessibilità. Per il loro governo (ma non per la programmazione) è spesso sufficiente un operatore con bassa qualifica.</a:t>
            </a:r>
          </a:p>
          <a:p>
            <a:pPr marL="0" indent="0" algn="just" eaLnBrk="1" hangingPunct="1">
              <a:buFont typeface="Arial" charset="0"/>
              <a:buNone/>
              <a:defRPr/>
            </a:pPr>
            <a:r>
              <a:rPr lang="it-IT" sz="1400" dirty="0"/>
              <a:t> </a:t>
            </a:r>
          </a:p>
          <a:p>
            <a:pPr marL="0" indent="0" algn="just" eaLnBrk="1" hangingPunct="1">
              <a:buFont typeface="Arial" charset="0"/>
              <a:buNone/>
              <a:defRPr/>
            </a:pPr>
            <a:endParaRPr lang="it-IT" altLang="it-IT" dirty="0" smtClean="0"/>
          </a:p>
        </p:txBody>
      </p:sp>
      <p:sp>
        <p:nvSpPr>
          <p:cNvPr id="5" name="Segnaposto piè di pagina 4"/>
          <p:cNvSpPr>
            <a:spLocks noGrp="1"/>
          </p:cNvSpPr>
          <p:nvPr>
            <p:ph type="ftr" sz="quarter" idx="11"/>
          </p:nvPr>
        </p:nvSpPr>
        <p:spPr>
          <a:xfrm>
            <a:off x="539750" y="6308725"/>
            <a:ext cx="8280400" cy="412750"/>
          </a:xfrm>
        </p:spPr>
        <p:txBody>
          <a:bodyPr/>
          <a:lstStyle/>
          <a:p>
            <a:pPr>
              <a:defRPr/>
            </a:pPr>
            <a:r>
              <a:rPr lang="it-IT"/>
              <a:t>a.a 2013/2014- UNICAM – Corso PAS (C320)- Evoluzione delle macchine utensili tradizionali -prof. Alessandro Dini</a:t>
            </a:r>
            <a:endParaRPr lang="it-IT" dirty="0"/>
          </a:p>
        </p:txBody>
      </p:sp>
      <p:sp>
        <p:nvSpPr>
          <p:cNvPr id="6" name="Segnaposto numero diapositiva 5"/>
          <p:cNvSpPr>
            <a:spLocks noGrp="1"/>
          </p:cNvSpPr>
          <p:nvPr>
            <p:ph type="sldNum" sz="quarter" idx="12"/>
          </p:nvPr>
        </p:nvSpPr>
        <p:spPr/>
        <p:txBody>
          <a:bodyPr/>
          <a:lstStyle/>
          <a:p>
            <a:pPr>
              <a:defRPr/>
            </a:pPr>
            <a:fld id="{C36B4130-1B31-4C0C-AA66-5A299EA319BA}" type="slidenum">
              <a:rPr lang="it-IT"/>
              <a:pPr>
                <a:defRPr/>
              </a:pPr>
              <a:t>2</a:t>
            </a:fld>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07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07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07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animEffect transition="in" filter="fade">
                                      <p:cBhvr>
                                        <p:cTn id="15" dur="1000"/>
                                        <p:tgtEl>
                                          <p:spTgt spid="3075">
                                            <p:txEl>
                                              <p:pRg st="3" end="3"/>
                                            </p:txEl>
                                          </p:spTgt>
                                        </p:tgtEl>
                                      </p:cBhvr>
                                    </p:animEffect>
                                    <p:anim calcmode="lin" valueType="num">
                                      <p:cBhvr>
                                        <p:cTn id="16"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075">
                                            <p:txEl>
                                              <p:pRg st="3" end="3"/>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075">
                                            <p:txEl>
                                              <p:pRg st="4" end="4"/>
                                            </p:txEl>
                                          </p:spTgt>
                                        </p:tgtEl>
                                        <p:attrNameLst>
                                          <p:attrName>style.visibility</p:attrName>
                                        </p:attrNameLst>
                                      </p:cBhvr>
                                      <p:to>
                                        <p:strVal val="visible"/>
                                      </p:to>
                                    </p:set>
                                    <p:animEffect transition="in" filter="fade">
                                      <p:cBhvr>
                                        <p:cTn id="20" dur="1000"/>
                                        <p:tgtEl>
                                          <p:spTgt spid="3075">
                                            <p:txEl>
                                              <p:pRg st="4" end="4"/>
                                            </p:txEl>
                                          </p:spTgt>
                                        </p:tgtEl>
                                      </p:cBhvr>
                                    </p:animEffect>
                                    <p:anim calcmode="lin" valueType="num">
                                      <p:cBhvr>
                                        <p:cTn id="21"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fade">
                                      <p:cBhvr>
                                        <p:cTn id="27" dur="1000"/>
                                        <p:tgtEl>
                                          <p:spTgt spid="3075">
                                            <p:txEl>
                                              <p:pRg st="5" end="5"/>
                                            </p:txEl>
                                          </p:spTgt>
                                        </p:tgtEl>
                                      </p:cBhvr>
                                    </p:animEffect>
                                    <p:anim calcmode="lin" valueType="num">
                                      <p:cBhvr>
                                        <p:cTn id="28"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075">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75">
                                            <p:txEl>
                                              <p:pRg st="6" end="6"/>
                                            </p:txEl>
                                          </p:spTgt>
                                        </p:tgtEl>
                                        <p:attrNameLst>
                                          <p:attrName>style.visibility</p:attrName>
                                        </p:attrNameLst>
                                      </p:cBhvr>
                                      <p:to>
                                        <p:strVal val="visible"/>
                                      </p:to>
                                    </p:set>
                                    <p:animEffect transition="in" filter="fade">
                                      <p:cBhvr>
                                        <p:cTn id="32" dur="1000"/>
                                        <p:tgtEl>
                                          <p:spTgt spid="3075">
                                            <p:txEl>
                                              <p:pRg st="6" end="6"/>
                                            </p:txEl>
                                          </p:spTgt>
                                        </p:tgtEl>
                                      </p:cBhvr>
                                    </p:animEffect>
                                    <p:anim calcmode="lin" valueType="num">
                                      <p:cBhvr>
                                        <p:cTn id="33"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75">
                                            <p:txEl>
                                              <p:pRg st="7" end="7"/>
                                            </p:txEl>
                                          </p:spTgt>
                                        </p:tgtEl>
                                        <p:attrNameLst>
                                          <p:attrName>style.visibility</p:attrName>
                                        </p:attrNameLst>
                                      </p:cBhvr>
                                      <p:to>
                                        <p:strVal val="visible"/>
                                      </p:to>
                                    </p:set>
                                    <p:animEffect transition="in" filter="fade">
                                      <p:cBhvr>
                                        <p:cTn id="39" dur="1000"/>
                                        <p:tgtEl>
                                          <p:spTgt spid="3075">
                                            <p:txEl>
                                              <p:pRg st="7" end="7"/>
                                            </p:txEl>
                                          </p:spTgt>
                                        </p:tgtEl>
                                      </p:cBhvr>
                                    </p:animEffect>
                                    <p:anim calcmode="lin" valueType="num">
                                      <p:cBhvr>
                                        <p:cTn id="40"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075">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075">
                                            <p:txEl>
                                              <p:pRg st="8" end="8"/>
                                            </p:txEl>
                                          </p:spTgt>
                                        </p:tgtEl>
                                        <p:attrNameLst>
                                          <p:attrName>style.visibility</p:attrName>
                                        </p:attrNameLst>
                                      </p:cBhvr>
                                      <p:to>
                                        <p:strVal val="visible"/>
                                      </p:to>
                                    </p:set>
                                    <p:animEffect transition="in" filter="fade">
                                      <p:cBhvr>
                                        <p:cTn id="44" dur="1000"/>
                                        <p:tgtEl>
                                          <p:spTgt spid="3075">
                                            <p:txEl>
                                              <p:pRg st="8" end="8"/>
                                            </p:txEl>
                                          </p:spTgt>
                                        </p:tgtEl>
                                      </p:cBhvr>
                                    </p:animEffect>
                                    <p:anim calcmode="lin" valueType="num">
                                      <p:cBhvr>
                                        <p:cTn id="45" dur="1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07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075">
                                            <p:txEl>
                                              <p:pRg st="9" end="9"/>
                                            </p:txEl>
                                          </p:spTgt>
                                        </p:tgtEl>
                                        <p:attrNameLst>
                                          <p:attrName>style.visibility</p:attrName>
                                        </p:attrNameLst>
                                      </p:cBhvr>
                                      <p:to>
                                        <p:strVal val="visible"/>
                                      </p:to>
                                    </p:set>
                                    <p:animEffect transition="in" filter="fade">
                                      <p:cBhvr>
                                        <p:cTn id="51" dur="1000"/>
                                        <p:tgtEl>
                                          <p:spTgt spid="3075">
                                            <p:txEl>
                                              <p:pRg st="9" end="9"/>
                                            </p:txEl>
                                          </p:spTgt>
                                        </p:tgtEl>
                                      </p:cBhvr>
                                    </p:animEffect>
                                    <p:anim calcmode="lin" valueType="num">
                                      <p:cBhvr>
                                        <p:cTn id="52" dur="1000" fill="hold"/>
                                        <p:tgtEl>
                                          <p:spTgt spid="3075">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075">
                                            <p:txEl>
                                              <p:pRg st="9" end="9"/>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075">
                                            <p:txEl>
                                              <p:pRg st="10" end="10"/>
                                            </p:txEl>
                                          </p:spTgt>
                                        </p:tgtEl>
                                        <p:attrNameLst>
                                          <p:attrName>style.visibility</p:attrName>
                                        </p:attrNameLst>
                                      </p:cBhvr>
                                      <p:to>
                                        <p:strVal val="visible"/>
                                      </p:to>
                                    </p:set>
                                    <p:animEffect transition="in" filter="fade">
                                      <p:cBhvr>
                                        <p:cTn id="56" dur="1000"/>
                                        <p:tgtEl>
                                          <p:spTgt spid="3075">
                                            <p:txEl>
                                              <p:pRg st="10" end="10"/>
                                            </p:txEl>
                                          </p:spTgt>
                                        </p:tgtEl>
                                      </p:cBhvr>
                                    </p:animEffect>
                                    <p:anim calcmode="lin" valueType="num">
                                      <p:cBhvr>
                                        <p:cTn id="57" dur="1000" fill="hold"/>
                                        <p:tgtEl>
                                          <p:spTgt spid="3075">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07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075">
                                            <p:txEl>
                                              <p:pRg st="11" end="11"/>
                                            </p:txEl>
                                          </p:spTgt>
                                        </p:tgtEl>
                                        <p:attrNameLst>
                                          <p:attrName>style.visibility</p:attrName>
                                        </p:attrNameLst>
                                      </p:cBhvr>
                                      <p:to>
                                        <p:strVal val="visible"/>
                                      </p:to>
                                    </p:set>
                                    <p:animEffect transition="in" filter="fade">
                                      <p:cBhvr>
                                        <p:cTn id="63" dur="1000"/>
                                        <p:tgtEl>
                                          <p:spTgt spid="3075">
                                            <p:txEl>
                                              <p:pRg st="11" end="11"/>
                                            </p:txEl>
                                          </p:spTgt>
                                        </p:tgtEl>
                                      </p:cBhvr>
                                    </p:animEffect>
                                    <p:anim calcmode="lin" valueType="num">
                                      <p:cBhvr>
                                        <p:cTn id="64" dur="1000" fill="hold"/>
                                        <p:tgtEl>
                                          <p:spTgt spid="3075">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307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p:nvPr>
        </p:nvSpPr>
        <p:spPr>
          <a:xfrm>
            <a:off x="539750" y="-26988"/>
            <a:ext cx="8229600" cy="1143001"/>
          </a:xfrm>
        </p:spPr>
        <p:txBody>
          <a:bodyPr/>
          <a:lstStyle/>
          <a:p>
            <a:pPr eaLnBrk="1" hangingPunct="1">
              <a:lnSpc>
                <a:spcPct val="115000"/>
              </a:lnSpc>
            </a:pPr>
            <a:r>
              <a:rPr lang="it-IT" altLang="it-IT" sz="2800" b="1" smtClean="0">
                <a:solidFill>
                  <a:srgbClr val="0070C0"/>
                </a:solidFill>
                <a:latin typeface="Verdana" pitchFamily="34" charset="0"/>
              </a:rPr>
              <a:t/>
            </a:r>
            <a:br>
              <a:rPr lang="it-IT" altLang="it-IT" sz="2800" b="1" smtClean="0">
                <a:solidFill>
                  <a:srgbClr val="0070C0"/>
                </a:solidFill>
                <a:latin typeface="Verdana" pitchFamily="34" charset="0"/>
              </a:rPr>
            </a:br>
            <a:r>
              <a:rPr lang="it-IT" altLang="it-IT" sz="2800" b="1" smtClean="0">
                <a:solidFill>
                  <a:srgbClr val="0070C0"/>
                </a:solidFill>
                <a:latin typeface="Verdana" pitchFamily="34" charset="0"/>
              </a:rPr>
              <a:t>Struttura  meccanica delle macchine utensili a CNC</a:t>
            </a:r>
            <a:br>
              <a:rPr lang="it-IT" altLang="it-IT" sz="2800" b="1" smtClean="0">
                <a:solidFill>
                  <a:srgbClr val="0070C0"/>
                </a:solidFill>
                <a:latin typeface="Verdana" pitchFamily="34" charset="0"/>
              </a:rPr>
            </a:br>
            <a:endParaRPr lang="it-IT" altLang="it-IT" sz="2800" b="1" smtClean="0">
              <a:solidFill>
                <a:srgbClr val="0070C0"/>
              </a:solidFill>
              <a:latin typeface="Verdana" pitchFamily="34" charset="0"/>
            </a:endParaRPr>
          </a:p>
        </p:txBody>
      </p:sp>
      <p:sp>
        <p:nvSpPr>
          <p:cNvPr id="3" name="Segnaposto contenuto 2"/>
          <p:cNvSpPr>
            <a:spLocks noGrp="1"/>
          </p:cNvSpPr>
          <p:nvPr>
            <p:ph idx="1"/>
          </p:nvPr>
        </p:nvSpPr>
        <p:spPr>
          <a:xfrm>
            <a:off x="611188" y="1125538"/>
            <a:ext cx="8229600" cy="5399087"/>
          </a:xfrm>
        </p:spPr>
        <p:txBody>
          <a:bodyPr/>
          <a:lstStyle/>
          <a:p>
            <a:pPr marL="0" indent="0" algn="just">
              <a:lnSpc>
                <a:spcPct val="115000"/>
              </a:lnSpc>
              <a:spcAft>
                <a:spcPts val="0"/>
              </a:spcAft>
              <a:buFont typeface="Arial" charset="0"/>
              <a:buNone/>
              <a:defRPr/>
            </a:pPr>
            <a:r>
              <a:rPr lang="it-IT" sz="1400" dirty="0" smtClean="0">
                <a:latin typeface="Verdana" panose="020B0604030504040204" pitchFamily="34" charset="0"/>
                <a:ea typeface="Verdana" panose="020B0604030504040204" pitchFamily="34" charset="0"/>
                <a:cs typeface="Verdana" panose="020B0604030504040204" pitchFamily="34" charset="0"/>
              </a:rPr>
              <a:t>    </a:t>
            </a:r>
            <a:r>
              <a:rPr lang="it-IT" sz="1400" b="1" dirty="0" smtClean="0">
                <a:latin typeface="Verdana"/>
                <a:ea typeface="Calibri"/>
                <a:cs typeface="Times New Roman"/>
              </a:rPr>
              <a:t>Caratteristiche:</a:t>
            </a:r>
            <a:r>
              <a:rPr lang="it-IT" sz="1400" dirty="0" smtClean="0">
                <a:latin typeface="Verdana"/>
                <a:ea typeface="Calibri"/>
                <a:cs typeface="Times New Roman"/>
              </a:rPr>
              <a:t> </a:t>
            </a:r>
            <a:endParaRPr lang="it-IT" sz="1100" dirty="0">
              <a:ea typeface="Calibri"/>
              <a:cs typeface="Times New Roman"/>
            </a:endParaRPr>
          </a:p>
          <a:p>
            <a:pPr marL="19050" indent="0" algn="just">
              <a:lnSpc>
                <a:spcPct val="115000"/>
              </a:lnSpc>
              <a:spcAft>
                <a:spcPts val="0"/>
              </a:spcAft>
              <a:buFont typeface="Arial" charset="0"/>
              <a:buNone/>
              <a:defRPr/>
            </a:pPr>
            <a:r>
              <a:rPr lang="it-IT" sz="1400" dirty="0" smtClean="0">
                <a:latin typeface="Verdana"/>
                <a:ea typeface="Calibri"/>
                <a:cs typeface="Times New Roman"/>
              </a:rPr>
              <a:t>   - Notevole rigidità alle sollecitazioni flessionali e torsionali; </a:t>
            </a:r>
            <a:endParaRPr lang="it-IT" sz="1100" dirty="0">
              <a:ea typeface="Calibri"/>
              <a:cs typeface="Times New Roman"/>
            </a:endParaRPr>
          </a:p>
          <a:p>
            <a:pPr marL="19050" indent="0" algn="just">
              <a:lnSpc>
                <a:spcPct val="115000"/>
              </a:lnSpc>
              <a:spcAft>
                <a:spcPts val="0"/>
              </a:spcAft>
              <a:buFont typeface="Arial" charset="0"/>
              <a:buNone/>
              <a:defRPr/>
            </a:pPr>
            <a:r>
              <a:rPr lang="it-IT" sz="1400" dirty="0" smtClean="0">
                <a:latin typeface="Verdana"/>
                <a:ea typeface="Calibri"/>
                <a:cs typeface="Times New Roman"/>
              </a:rPr>
              <a:t>   - Ottima stabilità;</a:t>
            </a:r>
          </a:p>
          <a:p>
            <a:pPr marL="19050" indent="0" algn="just">
              <a:lnSpc>
                <a:spcPct val="115000"/>
              </a:lnSpc>
              <a:spcAft>
                <a:spcPts val="0"/>
              </a:spcAft>
              <a:buFont typeface="Arial" charset="0"/>
              <a:buNone/>
              <a:defRPr/>
            </a:pPr>
            <a:endParaRPr lang="it-IT" sz="1100" dirty="0">
              <a:ea typeface="Calibri"/>
              <a:cs typeface="Times New Roman"/>
            </a:endParaRPr>
          </a:p>
          <a:p>
            <a:pPr marL="0" indent="0" algn="just">
              <a:lnSpc>
                <a:spcPct val="115000"/>
              </a:lnSpc>
              <a:spcAft>
                <a:spcPts val="0"/>
              </a:spcAft>
              <a:buFont typeface="Arial" charset="0"/>
              <a:buNone/>
              <a:defRPr/>
            </a:pPr>
            <a:r>
              <a:rPr lang="it-IT" sz="1400" dirty="0" smtClean="0">
                <a:latin typeface="Verdana"/>
                <a:ea typeface="Calibri"/>
                <a:cs typeface="Times New Roman"/>
              </a:rPr>
              <a:t>   </a:t>
            </a:r>
            <a:r>
              <a:rPr lang="it-IT" sz="1400" b="1" dirty="0" smtClean="0">
                <a:latin typeface="Verdana"/>
                <a:ea typeface="Calibri"/>
                <a:cs typeface="Times New Roman"/>
              </a:rPr>
              <a:t>Costruzione:</a:t>
            </a:r>
            <a:endParaRPr lang="it-IT" sz="1100" dirty="0">
              <a:ea typeface="Calibri"/>
              <a:cs typeface="Times New Roman"/>
            </a:endParaRPr>
          </a:p>
          <a:p>
            <a:pPr marL="0" indent="0" algn="just">
              <a:lnSpc>
                <a:spcPct val="115000"/>
              </a:lnSpc>
              <a:spcAft>
                <a:spcPts val="0"/>
              </a:spcAft>
              <a:buFont typeface="Arial" charset="0"/>
              <a:buNone/>
              <a:defRPr/>
            </a:pPr>
            <a:r>
              <a:rPr lang="it-IT" sz="1400" dirty="0" smtClean="0">
                <a:latin typeface="Verdana"/>
                <a:ea typeface="Calibri"/>
                <a:cs typeface="Times New Roman"/>
              </a:rPr>
              <a:t>   - Appesantimento dei bancali (zavorra con inerti quali calcestruzzo, cemento e silice, </a:t>
            </a:r>
            <a:br>
              <a:rPr lang="it-IT" sz="1400" dirty="0" smtClean="0">
                <a:latin typeface="Verdana"/>
                <a:ea typeface="Calibri"/>
                <a:cs typeface="Times New Roman"/>
              </a:rPr>
            </a:br>
            <a:r>
              <a:rPr lang="it-IT" sz="1400" dirty="0" smtClean="0">
                <a:latin typeface="Verdana"/>
                <a:ea typeface="Calibri"/>
                <a:cs typeface="Times New Roman"/>
              </a:rPr>
              <a:t>      ecc.);</a:t>
            </a:r>
            <a:endParaRPr lang="it-IT" sz="1100" dirty="0" smtClean="0">
              <a:ea typeface="Calibri"/>
              <a:cs typeface="Times New Roman"/>
            </a:endParaRPr>
          </a:p>
          <a:p>
            <a:pPr marL="0" indent="0" algn="just">
              <a:lnSpc>
                <a:spcPct val="115000"/>
              </a:lnSpc>
              <a:spcAft>
                <a:spcPts val="0"/>
              </a:spcAft>
              <a:buFont typeface="Arial" charset="0"/>
              <a:buNone/>
              <a:defRPr/>
            </a:pPr>
            <a:r>
              <a:rPr lang="it-IT" sz="1100" dirty="0">
                <a:latin typeface="Verdana"/>
                <a:ea typeface="Calibri"/>
                <a:cs typeface="Times New Roman"/>
              </a:rPr>
              <a:t> </a:t>
            </a:r>
            <a:r>
              <a:rPr lang="it-IT" sz="1100" dirty="0" smtClean="0">
                <a:latin typeface="Verdana"/>
                <a:ea typeface="Calibri"/>
                <a:cs typeface="Times New Roman"/>
              </a:rPr>
              <a:t>   </a:t>
            </a:r>
            <a:r>
              <a:rPr lang="it-IT" sz="1400" dirty="0" smtClean="0">
                <a:latin typeface="Verdana"/>
                <a:ea typeface="Calibri"/>
                <a:cs typeface="Times New Roman"/>
              </a:rPr>
              <a:t>- Trattamenti termici </a:t>
            </a:r>
            <a:r>
              <a:rPr lang="it-IT" sz="1400" dirty="0" err="1" smtClean="0">
                <a:latin typeface="Verdana"/>
                <a:ea typeface="Calibri"/>
                <a:cs typeface="Times New Roman"/>
              </a:rPr>
              <a:t>antitensionali</a:t>
            </a:r>
            <a:r>
              <a:rPr lang="it-IT" sz="1400" dirty="0" smtClean="0">
                <a:latin typeface="Verdana"/>
                <a:ea typeface="Calibri"/>
                <a:cs typeface="Times New Roman"/>
              </a:rPr>
              <a:t>; </a:t>
            </a:r>
            <a:endParaRPr lang="it-IT" sz="1100" dirty="0" smtClean="0">
              <a:ea typeface="Calibri"/>
              <a:cs typeface="Times New Roman"/>
            </a:endParaRPr>
          </a:p>
          <a:p>
            <a:pPr marL="0" indent="0" algn="just">
              <a:lnSpc>
                <a:spcPct val="115000"/>
              </a:lnSpc>
              <a:spcAft>
                <a:spcPts val="0"/>
              </a:spcAft>
              <a:buFont typeface="Arial" charset="0"/>
              <a:buNone/>
              <a:defRPr/>
            </a:pPr>
            <a:r>
              <a:rPr lang="it-IT" sz="1100" dirty="0">
                <a:latin typeface="Verdana"/>
                <a:ea typeface="Calibri"/>
                <a:cs typeface="Times New Roman"/>
              </a:rPr>
              <a:t> </a:t>
            </a:r>
            <a:r>
              <a:rPr lang="it-IT" sz="1100" dirty="0" smtClean="0">
                <a:latin typeface="Verdana"/>
                <a:ea typeface="Calibri"/>
                <a:cs typeface="Times New Roman"/>
              </a:rPr>
              <a:t> </a:t>
            </a:r>
            <a:r>
              <a:rPr lang="it-IT" sz="1400" dirty="0" smtClean="0">
                <a:latin typeface="Verdana"/>
                <a:ea typeface="Calibri"/>
                <a:cs typeface="Times New Roman"/>
              </a:rPr>
              <a:t> </a:t>
            </a:r>
            <a:r>
              <a:rPr lang="it-IT" sz="1400" dirty="0">
                <a:latin typeface="Verdana"/>
                <a:ea typeface="Calibri"/>
                <a:cs typeface="Times New Roman"/>
              </a:rPr>
              <a:t>-</a:t>
            </a:r>
            <a:r>
              <a:rPr lang="it-IT" sz="1400" dirty="0" smtClean="0">
                <a:latin typeface="Verdana"/>
                <a:ea typeface="Calibri"/>
                <a:cs typeface="Times New Roman"/>
              </a:rPr>
              <a:t> Nervature differenziate per consentire una corretta distribuzione degli sforzi.</a:t>
            </a:r>
          </a:p>
          <a:p>
            <a:pPr marL="0" indent="0" algn="just">
              <a:lnSpc>
                <a:spcPct val="115000"/>
              </a:lnSpc>
              <a:spcAft>
                <a:spcPts val="0"/>
              </a:spcAft>
              <a:buFont typeface="Arial" charset="0"/>
              <a:buNone/>
              <a:defRPr/>
            </a:pPr>
            <a:endParaRPr lang="it-IT" sz="1100" dirty="0" smtClean="0">
              <a:ea typeface="Calibri"/>
              <a:cs typeface="Times New Roman"/>
            </a:endParaRPr>
          </a:p>
          <a:p>
            <a:pPr marL="106680" indent="0" algn="just">
              <a:lnSpc>
                <a:spcPct val="115000"/>
              </a:lnSpc>
              <a:spcAft>
                <a:spcPts val="0"/>
              </a:spcAft>
              <a:buFont typeface="Arial" charset="0"/>
              <a:buNone/>
              <a:defRPr/>
            </a:pPr>
            <a:r>
              <a:rPr lang="it-IT" sz="1400" dirty="0" smtClean="0">
                <a:latin typeface="Verdana"/>
                <a:ea typeface="Calibri"/>
                <a:cs typeface="Times New Roman"/>
              </a:rPr>
              <a:t> </a:t>
            </a:r>
            <a:r>
              <a:rPr lang="it-IT" sz="1400" b="1" dirty="0" smtClean="0">
                <a:latin typeface="Verdana"/>
                <a:ea typeface="Calibri"/>
                <a:cs typeface="Times New Roman"/>
              </a:rPr>
              <a:t>Parti fisse ( Basamenti, montanti, ecc.): </a:t>
            </a:r>
          </a:p>
          <a:p>
            <a:pPr marL="0" indent="0" algn="just">
              <a:lnSpc>
                <a:spcPct val="115000"/>
              </a:lnSpc>
              <a:spcAft>
                <a:spcPts val="0"/>
              </a:spcAft>
              <a:buFont typeface="Arial" charset="0"/>
              <a:buNone/>
              <a:defRPr/>
            </a:pPr>
            <a:r>
              <a:rPr lang="it-IT" sz="1100" dirty="0" smtClean="0">
                <a:ea typeface="Calibri"/>
                <a:cs typeface="Times New Roman"/>
              </a:rPr>
              <a:t>    </a:t>
            </a:r>
            <a:r>
              <a:rPr lang="it-IT" sz="1400" dirty="0" smtClean="0">
                <a:latin typeface="Verdana"/>
                <a:ea typeface="Calibri"/>
                <a:cs typeface="Times New Roman"/>
              </a:rPr>
              <a:t> - In ghisa perlitica ( alto potere smorzante dovuto alla presenza di grafite);   </a:t>
            </a:r>
            <a:endParaRPr lang="it-IT" sz="1100" dirty="0">
              <a:ea typeface="Calibri"/>
              <a:cs typeface="Times New Roman"/>
            </a:endParaRPr>
          </a:p>
          <a:p>
            <a:pPr marL="0" indent="0" algn="just">
              <a:lnSpc>
                <a:spcPct val="115000"/>
              </a:lnSpc>
              <a:spcAft>
                <a:spcPts val="0"/>
              </a:spcAft>
              <a:buFont typeface="Arial" charset="0"/>
              <a:buNone/>
              <a:defRPr/>
            </a:pPr>
            <a:r>
              <a:rPr lang="it-IT" sz="1400" dirty="0" smtClean="0">
                <a:latin typeface="Verdana"/>
                <a:ea typeface="Calibri"/>
                <a:cs typeface="Times New Roman"/>
              </a:rPr>
              <a:t>   - In acciaio elettrosaldato a struttura cellulare a doppia parete; </a:t>
            </a:r>
            <a:endParaRPr lang="it-IT" sz="1100" dirty="0">
              <a:ea typeface="Calibri"/>
              <a:cs typeface="Times New Roman"/>
            </a:endParaRPr>
          </a:p>
          <a:p>
            <a:pPr marL="0" indent="0" algn="just">
              <a:lnSpc>
                <a:spcPct val="115000"/>
              </a:lnSpc>
              <a:spcAft>
                <a:spcPts val="0"/>
              </a:spcAft>
              <a:buFont typeface="Arial" charset="0"/>
              <a:buNone/>
              <a:defRPr/>
            </a:pPr>
            <a:r>
              <a:rPr lang="it-IT" sz="1400" dirty="0" smtClean="0">
                <a:latin typeface="Verdana"/>
                <a:ea typeface="Calibri"/>
                <a:cs typeface="Times New Roman"/>
              </a:rPr>
              <a:t>   - Materiali compositi ( calcestruzzi polimeri, a base di inerti di quarzo e resine  </a:t>
            </a:r>
            <a:br>
              <a:rPr lang="it-IT" sz="1400" dirty="0" smtClean="0">
                <a:latin typeface="Verdana"/>
                <a:ea typeface="Calibri"/>
                <a:cs typeface="Times New Roman"/>
              </a:rPr>
            </a:br>
            <a:r>
              <a:rPr lang="it-IT" sz="1400" dirty="0" smtClean="0">
                <a:latin typeface="Verdana"/>
                <a:ea typeface="Calibri"/>
                <a:cs typeface="Times New Roman"/>
              </a:rPr>
              <a:t>       epossidiche, acriliche o poliesteri). </a:t>
            </a:r>
          </a:p>
          <a:p>
            <a:pPr marL="0" indent="0" algn="just">
              <a:lnSpc>
                <a:spcPct val="115000"/>
              </a:lnSpc>
              <a:spcAft>
                <a:spcPts val="0"/>
              </a:spcAft>
              <a:buFont typeface="Arial" charset="0"/>
              <a:buNone/>
              <a:defRPr/>
            </a:pPr>
            <a:endParaRPr lang="it-IT" sz="1100" dirty="0">
              <a:ea typeface="Calibri"/>
              <a:cs typeface="Times New Roman"/>
            </a:endParaRPr>
          </a:p>
          <a:p>
            <a:pPr marL="0" indent="0" algn="just">
              <a:lnSpc>
                <a:spcPct val="115000"/>
              </a:lnSpc>
              <a:spcAft>
                <a:spcPts val="0"/>
              </a:spcAft>
              <a:buFont typeface="Arial" charset="0"/>
              <a:buNone/>
              <a:defRPr/>
            </a:pPr>
            <a:r>
              <a:rPr lang="it-IT" sz="1400" dirty="0" smtClean="0">
                <a:latin typeface="Verdana"/>
                <a:ea typeface="Calibri"/>
                <a:cs typeface="Times New Roman"/>
              </a:rPr>
              <a:t>    </a:t>
            </a:r>
            <a:r>
              <a:rPr lang="it-IT" sz="1400" b="1" dirty="0" smtClean="0">
                <a:latin typeface="Verdana"/>
                <a:ea typeface="Calibri"/>
                <a:cs typeface="Times New Roman"/>
              </a:rPr>
              <a:t>Parti mobili ( teste, carri, tavole, contropunte, ecc.): </a:t>
            </a:r>
            <a:endParaRPr lang="it-IT" sz="1100" dirty="0">
              <a:ea typeface="Calibri"/>
              <a:cs typeface="Times New Roman"/>
            </a:endParaRPr>
          </a:p>
          <a:p>
            <a:pPr marL="0" indent="0" algn="just">
              <a:lnSpc>
                <a:spcPct val="115000"/>
              </a:lnSpc>
              <a:spcAft>
                <a:spcPts val="0"/>
              </a:spcAft>
              <a:buFont typeface="Arial" charset="0"/>
              <a:buNone/>
              <a:defRPr/>
            </a:pPr>
            <a:r>
              <a:rPr lang="it-IT" sz="1400" dirty="0" smtClean="0">
                <a:latin typeface="Verdana"/>
                <a:ea typeface="Calibri"/>
                <a:cs typeface="Times New Roman"/>
              </a:rPr>
              <a:t>  -</a:t>
            </a:r>
            <a:r>
              <a:rPr lang="it-IT" sz="1400" b="1" dirty="0" smtClean="0">
                <a:latin typeface="Verdana"/>
                <a:ea typeface="Calibri"/>
                <a:cs typeface="Times New Roman"/>
              </a:rPr>
              <a:t> </a:t>
            </a:r>
            <a:r>
              <a:rPr lang="it-IT" sz="1400" dirty="0" smtClean="0">
                <a:latin typeface="Verdana"/>
                <a:ea typeface="Calibri"/>
                <a:cs typeface="Times New Roman"/>
              </a:rPr>
              <a:t>Fuse in ghisa;</a:t>
            </a:r>
            <a:endParaRPr lang="it-IT" sz="1100" dirty="0">
              <a:ea typeface="Calibri"/>
              <a:cs typeface="Times New Roman"/>
            </a:endParaRPr>
          </a:p>
          <a:p>
            <a:pPr marL="0" indent="0" algn="just">
              <a:lnSpc>
                <a:spcPct val="115000"/>
              </a:lnSpc>
              <a:spcAft>
                <a:spcPts val="0"/>
              </a:spcAft>
              <a:buFont typeface="Arial" charset="0"/>
              <a:buNone/>
              <a:defRPr/>
            </a:pPr>
            <a:r>
              <a:rPr lang="it-IT" sz="1400" dirty="0" smtClean="0">
                <a:latin typeface="Verdana"/>
                <a:ea typeface="Calibri"/>
                <a:cs typeface="Times New Roman"/>
              </a:rPr>
              <a:t>  - Materiali compositi.</a:t>
            </a:r>
            <a:endParaRPr lang="it-IT" sz="1100" dirty="0">
              <a:ea typeface="Calibri"/>
              <a:cs typeface="Times New Roman"/>
            </a:endParaRPr>
          </a:p>
          <a:p>
            <a:pPr marL="0" indent="0">
              <a:buFont typeface="Arial" charset="0"/>
              <a:buNone/>
              <a:defRPr/>
            </a:pPr>
            <a:endParaRPr lang="it-IT"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egnaposto piè di pagina 3"/>
          <p:cNvSpPr>
            <a:spLocks noGrp="1"/>
          </p:cNvSpPr>
          <p:nvPr>
            <p:ph type="ftr" sz="quarter" idx="11"/>
          </p:nvPr>
        </p:nvSpPr>
        <p:spPr>
          <a:xfrm>
            <a:off x="395288" y="6356350"/>
            <a:ext cx="8424862" cy="365125"/>
          </a:xfrm>
        </p:spPr>
        <p:txBody>
          <a:bodyPr/>
          <a:lstStyle/>
          <a:p>
            <a:pPr>
              <a:defRPr/>
            </a:pPr>
            <a:r>
              <a:rPr lang="it-IT" dirty="0" err="1" smtClean="0"/>
              <a:t>a.a</a:t>
            </a:r>
            <a:r>
              <a:rPr lang="it-IT" dirty="0" smtClean="0"/>
              <a:t> 2013/2014- UNICAM – Corso PAS (C320)- Evoluzione delle macchine utensili tradizionali -prof. Alessandro Dini</a:t>
            </a:r>
            <a:endParaRPr lang="it-IT" dirty="0"/>
          </a:p>
        </p:txBody>
      </p:sp>
      <p:sp>
        <p:nvSpPr>
          <p:cNvPr id="5" name="Segnaposto numero diapositiva 4"/>
          <p:cNvSpPr>
            <a:spLocks noGrp="1"/>
          </p:cNvSpPr>
          <p:nvPr>
            <p:ph type="sldNum" sz="quarter" idx="12"/>
          </p:nvPr>
        </p:nvSpPr>
        <p:spPr/>
        <p:txBody>
          <a:bodyPr/>
          <a:lstStyle/>
          <a:p>
            <a:pPr>
              <a:defRPr/>
            </a:pPr>
            <a:fld id="{839B74EA-0913-482E-9899-7BA5A91F734B}" type="slidenum">
              <a:rPr lang="it-IT" smtClean="0"/>
              <a:pPr>
                <a:defRPr/>
              </a:pPr>
              <a:t>3</a:t>
            </a:fld>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 calcmode="lin" valueType="num">
                                      <p:cBhvr additive="base">
                                        <p:cTn id="5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anim calcmode="lin" valueType="num">
                                      <p:cBhvr additive="base">
                                        <p:cTn id="6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 calcmode="lin" valueType="num">
                                      <p:cBhvr additive="base">
                                        <p:cTn id="6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p:nvPr>
        </p:nvSpPr>
        <p:spPr>
          <a:xfrm>
            <a:off x="539750" y="-360363"/>
            <a:ext cx="8229600" cy="720726"/>
          </a:xfrm>
        </p:spPr>
        <p:txBody>
          <a:bodyPr/>
          <a:lstStyle/>
          <a:p>
            <a:pPr eaLnBrk="1" hangingPunct="1"/>
            <a:r>
              <a:rPr lang="it-IT" altLang="it-IT" sz="2800" b="1" smtClean="0">
                <a:solidFill>
                  <a:srgbClr val="0070C0"/>
                </a:solidFill>
                <a:latin typeface="Verdana" pitchFamily="34" charset="0"/>
              </a:rPr>
              <a:t/>
            </a:r>
            <a:br>
              <a:rPr lang="it-IT" altLang="it-IT" sz="2800" b="1" smtClean="0">
                <a:solidFill>
                  <a:srgbClr val="0070C0"/>
                </a:solidFill>
                <a:latin typeface="Verdana" pitchFamily="34" charset="0"/>
              </a:rPr>
            </a:br>
            <a:r>
              <a:rPr lang="it-IT" altLang="it-IT" sz="2800" b="1" smtClean="0">
                <a:solidFill>
                  <a:srgbClr val="0070C0"/>
                </a:solidFill>
                <a:latin typeface="Verdana" pitchFamily="34" charset="0"/>
              </a:rPr>
              <a:t/>
            </a:r>
            <a:br>
              <a:rPr lang="it-IT" altLang="it-IT" sz="2800" b="1" smtClean="0">
                <a:solidFill>
                  <a:srgbClr val="0070C0"/>
                </a:solidFill>
                <a:latin typeface="Verdana" pitchFamily="34" charset="0"/>
              </a:rPr>
            </a:br>
            <a:r>
              <a:rPr lang="it-IT" altLang="it-IT" sz="2800" b="1" smtClean="0">
                <a:solidFill>
                  <a:srgbClr val="0070C0"/>
                </a:solidFill>
                <a:latin typeface="Verdana" pitchFamily="34" charset="0"/>
              </a:rPr>
              <a:t>Invenzione del CN</a:t>
            </a:r>
            <a:br>
              <a:rPr lang="it-IT" altLang="it-IT" sz="2800" b="1" smtClean="0">
                <a:solidFill>
                  <a:srgbClr val="0070C0"/>
                </a:solidFill>
                <a:latin typeface="Verdana" pitchFamily="34" charset="0"/>
              </a:rPr>
            </a:br>
            <a:endParaRPr lang="it-IT" altLang="it-IT" sz="2800" b="1" smtClean="0">
              <a:solidFill>
                <a:srgbClr val="0070C0"/>
              </a:solidFill>
              <a:latin typeface="Verdana" pitchFamily="34" charset="0"/>
            </a:endParaRPr>
          </a:p>
        </p:txBody>
      </p:sp>
      <p:sp>
        <p:nvSpPr>
          <p:cNvPr id="6147" name="Segnaposto contenuto 2"/>
          <p:cNvSpPr>
            <a:spLocks noGrp="1"/>
          </p:cNvSpPr>
          <p:nvPr>
            <p:ph idx="1"/>
          </p:nvPr>
        </p:nvSpPr>
        <p:spPr>
          <a:xfrm>
            <a:off x="323850" y="476250"/>
            <a:ext cx="8229600" cy="5145088"/>
          </a:xfrm>
        </p:spPr>
        <p:txBody>
          <a:bodyPr/>
          <a:lstStyle/>
          <a:p>
            <a:pPr eaLnBrk="1" hangingPunct="1"/>
            <a:endParaRPr lang="it-IT" altLang="it-IT" sz="1400" smtClean="0">
              <a:latin typeface="Verdana" pitchFamily="34" charset="0"/>
            </a:endParaRPr>
          </a:p>
          <a:p>
            <a:pPr eaLnBrk="1" hangingPunct="1"/>
            <a:r>
              <a:rPr lang="it-IT" altLang="it-IT" sz="1400" smtClean="0">
                <a:latin typeface="Verdana" pitchFamily="34" charset="0"/>
              </a:rPr>
              <a:t>Il </a:t>
            </a:r>
            <a:r>
              <a:rPr lang="it-IT" altLang="it-IT" sz="1400" b="1" smtClean="0">
                <a:latin typeface="Verdana" pitchFamily="34" charset="0"/>
              </a:rPr>
              <a:t>CN</a:t>
            </a:r>
            <a:r>
              <a:rPr lang="it-IT" altLang="it-IT" sz="1400" smtClean="0">
                <a:latin typeface="Verdana" pitchFamily="34" charset="0"/>
              </a:rPr>
              <a:t> è stato inventato da un ingegnere americano il quale doveva realizzare un profilo di cui conosceva solo la funzione matematica.</a:t>
            </a:r>
          </a:p>
          <a:p>
            <a:pPr eaLnBrk="1" hangingPunct="1"/>
            <a:r>
              <a:rPr lang="it-IT" altLang="it-IT" sz="1400" smtClean="0">
                <a:latin typeface="Verdana" pitchFamily="34" charset="0"/>
              </a:rPr>
              <a:t>Questo ingegnere montò due motori a CC. sulle viti di manovra di una tavola a croce per fresatrice, questi motori sono stati collegati ad un calcolatore elettronico.</a:t>
            </a:r>
          </a:p>
          <a:p>
            <a:pPr eaLnBrk="1" hangingPunct="1"/>
            <a:r>
              <a:rPr lang="it-IT" altLang="it-IT" sz="1400" smtClean="0">
                <a:latin typeface="Verdana" pitchFamily="34" charset="0"/>
              </a:rPr>
              <a:t>In questo computer inserì la funzione matematica e la funzione derivata ( </a:t>
            </a:r>
            <a:r>
              <a:rPr lang="it-IT" altLang="it-IT" sz="1400" b="1" smtClean="0">
                <a:latin typeface="Verdana" pitchFamily="34" charset="0"/>
              </a:rPr>
              <a:t>che esprime l’inclinazione della tangente in ogni punto della funzione</a:t>
            </a:r>
            <a:r>
              <a:rPr lang="it-IT" altLang="it-IT" sz="1400" smtClean="0">
                <a:latin typeface="Verdana" pitchFamily="34" charset="0"/>
              </a:rPr>
              <a:t>). I motori a CC. sono a velocità regolabile, cioè hanno la tensione di alimentazione proporzionale alla velocità di rotazione.</a:t>
            </a:r>
          </a:p>
          <a:p>
            <a:pPr eaLnBrk="1" hangingPunct="1"/>
            <a:r>
              <a:rPr lang="it-IT" altLang="it-IT" sz="1400" smtClean="0">
                <a:latin typeface="Verdana" pitchFamily="34" charset="0"/>
              </a:rPr>
              <a:t>Il computer (moderni CN) calcola le coordinate di un punto ogni centesimo di secondo; inoltre mediante il valore della derivata poteva calcolare le componenti </a:t>
            </a:r>
            <a:r>
              <a:rPr lang="it-IT" altLang="it-IT" sz="1400" b="1" smtClean="0">
                <a:latin typeface="Verdana" pitchFamily="34" charset="0"/>
              </a:rPr>
              <a:t>Vx</a:t>
            </a:r>
            <a:r>
              <a:rPr lang="it-IT" altLang="it-IT" sz="1400" smtClean="0">
                <a:latin typeface="Verdana" pitchFamily="34" charset="0"/>
              </a:rPr>
              <a:t> e </a:t>
            </a:r>
            <a:r>
              <a:rPr lang="it-IT" altLang="it-IT" sz="1400" b="1" smtClean="0">
                <a:latin typeface="Verdana" pitchFamily="34" charset="0"/>
              </a:rPr>
              <a:t>Vy</a:t>
            </a:r>
            <a:r>
              <a:rPr lang="it-IT" altLang="it-IT" sz="1400" smtClean="0">
                <a:latin typeface="Verdana" pitchFamily="34" charset="0"/>
              </a:rPr>
              <a:t> della velocità in modo che la risultante fosse </a:t>
            </a:r>
            <a:r>
              <a:rPr lang="it-IT" altLang="it-IT" sz="1400" b="1" smtClean="0">
                <a:latin typeface="Verdana" pitchFamily="34" charset="0"/>
              </a:rPr>
              <a:t>tangente al profilo</a:t>
            </a:r>
            <a:r>
              <a:rPr lang="it-IT" altLang="it-IT" sz="1400" smtClean="0">
                <a:latin typeface="Verdana" pitchFamily="34" charset="0"/>
              </a:rPr>
              <a:t>. In questo modo </a:t>
            </a:r>
            <a:r>
              <a:rPr lang="it-IT" altLang="it-IT" sz="1400" b="1" smtClean="0">
                <a:latin typeface="Verdana" pitchFamily="34" charset="0"/>
              </a:rPr>
              <a:t>l’utensile percorreva il profilo matematico memorizzato</a:t>
            </a:r>
          </a:p>
        </p:txBody>
      </p:sp>
      <p:sp>
        <p:nvSpPr>
          <p:cNvPr id="4" name="Segnaposto piè di pagina 3"/>
          <p:cNvSpPr>
            <a:spLocks noGrp="1"/>
          </p:cNvSpPr>
          <p:nvPr>
            <p:ph type="ftr" sz="quarter" idx="11"/>
          </p:nvPr>
        </p:nvSpPr>
        <p:spPr>
          <a:xfrm>
            <a:off x="395288" y="6356350"/>
            <a:ext cx="8353425" cy="365125"/>
          </a:xfrm>
        </p:spPr>
        <p:txBody>
          <a:bodyPr/>
          <a:lstStyle/>
          <a:p>
            <a:pPr>
              <a:defRPr/>
            </a:pPr>
            <a:r>
              <a:rPr lang="it-IT" dirty="0" err="1"/>
              <a:t>a.a</a:t>
            </a:r>
            <a:r>
              <a:rPr lang="it-IT" dirty="0"/>
              <a:t> 2013/2014- UNICAM – Corso PAS (C320)- Evoluzione delle macchine utensili tradizionali -prof. Alessandro Dini</a:t>
            </a:r>
          </a:p>
        </p:txBody>
      </p:sp>
      <p:sp>
        <p:nvSpPr>
          <p:cNvPr id="5" name="Segnaposto numero diapositiva 4"/>
          <p:cNvSpPr>
            <a:spLocks noGrp="1"/>
          </p:cNvSpPr>
          <p:nvPr>
            <p:ph type="sldNum" sz="quarter" idx="12"/>
          </p:nvPr>
        </p:nvSpPr>
        <p:spPr/>
        <p:txBody>
          <a:bodyPr/>
          <a:lstStyle/>
          <a:p>
            <a:pPr>
              <a:defRPr/>
            </a:pPr>
            <a:fld id="{FD5EDFAB-D3CC-4498-BFD1-10665C1F99B1}" type="slidenum">
              <a:rPr lang="it-IT" smtClean="0"/>
              <a:pPr>
                <a:defRPr/>
              </a:pPr>
              <a:t>4</a:t>
            </a:fld>
            <a:endParaRPr lang="it-IT"/>
          </a:p>
        </p:txBody>
      </p:sp>
      <p:pic>
        <p:nvPicPr>
          <p:cNvPr id="6150" name="Picture 2" descr="funzioni matem cn corretta"/>
          <p:cNvPicPr>
            <a:picLocks noChangeAspect="1" noChangeArrowheads="1"/>
          </p:cNvPicPr>
          <p:nvPr/>
        </p:nvPicPr>
        <p:blipFill>
          <a:blip r:embed="rId2"/>
          <a:srcRect/>
          <a:stretch>
            <a:fillRect/>
          </a:stretch>
        </p:blipFill>
        <p:spPr bwMode="auto">
          <a:xfrm>
            <a:off x="77788" y="3573463"/>
            <a:ext cx="9036050" cy="2808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1000"/>
                                        <p:tgtEl>
                                          <p:spTgt spid="6147">
                                            <p:txEl>
                                              <p:pRg st="1" end="1"/>
                                            </p:txEl>
                                          </p:spTgt>
                                        </p:tgtEl>
                                      </p:cBhvr>
                                    </p:animEffect>
                                    <p:anim calcmode="lin" valueType="num">
                                      <p:cBhvr>
                                        <p:cTn id="8"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1000"/>
                                        <p:tgtEl>
                                          <p:spTgt spid="6147">
                                            <p:txEl>
                                              <p:pRg st="2" end="2"/>
                                            </p:txEl>
                                          </p:spTgt>
                                        </p:tgtEl>
                                      </p:cBhvr>
                                    </p:animEffect>
                                    <p:anim calcmode="lin" valueType="num">
                                      <p:cBhvr>
                                        <p:cTn id="13"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14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fade">
                                      <p:cBhvr>
                                        <p:cTn id="17" dur="1000"/>
                                        <p:tgtEl>
                                          <p:spTgt spid="6147">
                                            <p:txEl>
                                              <p:pRg st="3" end="3"/>
                                            </p:txEl>
                                          </p:spTgt>
                                        </p:tgtEl>
                                      </p:cBhvr>
                                    </p:animEffect>
                                    <p:anim calcmode="lin" valueType="num">
                                      <p:cBhvr>
                                        <p:cTn id="18"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14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fade">
                                      <p:cBhvr>
                                        <p:cTn id="22" dur="1000"/>
                                        <p:tgtEl>
                                          <p:spTgt spid="6147">
                                            <p:txEl>
                                              <p:pRg st="4" end="4"/>
                                            </p:txEl>
                                          </p:spTgt>
                                        </p:tgtEl>
                                      </p:cBhvr>
                                    </p:animEffect>
                                    <p:anim calcmode="lin" valueType="num">
                                      <p:cBhvr>
                                        <p:cTn id="23"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61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150"/>
                                        </p:tgtEl>
                                        <p:attrNameLst>
                                          <p:attrName>style.visibility</p:attrName>
                                        </p:attrNameLst>
                                      </p:cBhvr>
                                      <p:to>
                                        <p:strVal val="visible"/>
                                      </p:to>
                                    </p:set>
                                    <p:anim calcmode="lin" valueType="num">
                                      <p:cBhvr>
                                        <p:cTn id="29" dur="500" fill="hold"/>
                                        <p:tgtEl>
                                          <p:spTgt spid="6150"/>
                                        </p:tgtEl>
                                        <p:attrNameLst>
                                          <p:attrName>ppt_w</p:attrName>
                                        </p:attrNameLst>
                                      </p:cBhvr>
                                      <p:tavLst>
                                        <p:tav tm="0">
                                          <p:val>
                                            <p:fltVal val="0"/>
                                          </p:val>
                                        </p:tav>
                                        <p:tav tm="100000">
                                          <p:val>
                                            <p:strVal val="#ppt_w"/>
                                          </p:val>
                                        </p:tav>
                                      </p:tavLst>
                                    </p:anim>
                                    <p:anim calcmode="lin" valueType="num">
                                      <p:cBhvr>
                                        <p:cTn id="30" dur="500" fill="hold"/>
                                        <p:tgtEl>
                                          <p:spTgt spid="6150"/>
                                        </p:tgtEl>
                                        <p:attrNameLst>
                                          <p:attrName>ppt_h</p:attrName>
                                        </p:attrNameLst>
                                      </p:cBhvr>
                                      <p:tavLst>
                                        <p:tav tm="0">
                                          <p:val>
                                            <p:fltVal val="0"/>
                                          </p:val>
                                        </p:tav>
                                        <p:tav tm="100000">
                                          <p:val>
                                            <p:strVal val="#ppt_h"/>
                                          </p:val>
                                        </p:tav>
                                      </p:tavLst>
                                    </p:anim>
                                    <p:animEffect transition="in" filter="fade">
                                      <p:cBhvr>
                                        <p:cTn id="3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p:cNvSpPr>
            <a:spLocks noGrp="1"/>
          </p:cNvSpPr>
          <p:nvPr>
            <p:ph type="title"/>
          </p:nvPr>
        </p:nvSpPr>
        <p:spPr>
          <a:xfrm>
            <a:off x="250825" y="-571500"/>
            <a:ext cx="8229600" cy="1143000"/>
          </a:xfrm>
        </p:spPr>
        <p:txBody>
          <a:bodyPr/>
          <a:lstStyle/>
          <a:p>
            <a:pPr eaLnBrk="1" hangingPunct="1"/>
            <a:r>
              <a:rPr lang="it-IT" altLang="it-IT" sz="2800" b="1" smtClean="0">
                <a:solidFill>
                  <a:srgbClr val="0070C0"/>
                </a:solidFill>
                <a:latin typeface="Verdana" pitchFamily="34" charset="0"/>
              </a:rPr>
              <a:t/>
            </a:r>
            <a:br>
              <a:rPr lang="it-IT" altLang="it-IT" sz="2800" b="1" smtClean="0">
                <a:solidFill>
                  <a:srgbClr val="0070C0"/>
                </a:solidFill>
                <a:latin typeface="Verdana" pitchFamily="34" charset="0"/>
              </a:rPr>
            </a:br>
            <a:r>
              <a:rPr lang="it-IT" altLang="it-IT" sz="2800" b="1" smtClean="0">
                <a:solidFill>
                  <a:srgbClr val="0070C0"/>
                </a:solidFill>
                <a:latin typeface="Verdana" pitchFamily="34" charset="0"/>
              </a:rPr>
              <a:t/>
            </a:r>
            <a:br>
              <a:rPr lang="it-IT" altLang="it-IT" sz="2800" b="1" smtClean="0">
                <a:solidFill>
                  <a:srgbClr val="0070C0"/>
                </a:solidFill>
                <a:latin typeface="Verdana" pitchFamily="34" charset="0"/>
              </a:rPr>
            </a:br>
            <a:r>
              <a:rPr lang="it-IT" altLang="it-IT" sz="2800" b="1" smtClean="0">
                <a:solidFill>
                  <a:srgbClr val="0070C0"/>
                </a:solidFill>
                <a:latin typeface="Verdana" pitchFamily="34" charset="0"/>
              </a:rPr>
              <a:t>Sistema M.U.C.N.</a:t>
            </a:r>
            <a:br>
              <a:rPr lang="it-IT" altLang="it-IT" sz="2800" b="1" smtClean="0">
                <a:solidFill>
                  <a:srgbClr val="0070C0"/>
                </a:solidFill>
                <a:latin typeface="Verdana" pitchFamily="34" charset="0"/>
              </a:rPr>
            </a:br>
            <a:endParaRPr lang="it-IT" altLang="it-IT" sz="2800" b="1" smtClean="0">
              <a:solidFill>
                <a:srgbClr val="0070C0"/>
              </a:solidFill>
              <a:latin typeface="Verdana" pitchFamily="34" charset="0"/>
            </a:endParaRPr>
          </a:p>
        </p:txBody>
      </p:sp>
      <p:sp>
        <p:nvSpPr>
          <p:cNvPr id="4" name="Segnaposto piè di pagina 3"/>
          <p:cNvSpPr>
            <a:spLocks noGrp="1"/>
          </p:cNvSpPr>
          <p:nvPr>
            <p:ph type="ftr" sz="quarter" idx="11"/>
          </p:nvPr>
        </p:nvSpPr>
        <p:spPr>
          <a:xfrm>
            <a:off x="468313" y="6308725"/>
            <a:ext cx="8280400" cy="433388"/>
          </a:xfrm>
        </p:spPr>
        <p:txBody>
          <a:bodyPr/>
          <a:lstStyle/>
          <a:p>
            <a:pPr>
              <a:defRPr/>
            </a:pPr>
            <a:r>
              <a:rPr lang="it-IT"/>
              <a:t>a.a 2013/2014- UNICAM – Corso PAS (C320)- Evoluzione delle macchine utensili tradizionali -prof. Alessandro Dini</a:t>
            </a:r>
            <a:endParaRPr lang="it-IT" dirty="0"/>
          </a:p>
        </p:txBody>
      </p:sp>
      <p:sp>
        <p:nvSpPr>
          <p:cNvPr id="5" name="Segnaposto numero diapositiva 4"/>
          <p:cNvSpPr>
            <a:spLocks noGrp="1"/>
          </p:cNvSpPr>
          <p:nvPr>
            <p:ph type="sldNum" sz="quarter" idx="12"/>
          </p:nvPr>
        </p:nvSpPr>
        <p:spPr/>
        <p:txBody>
          <a:bodyPr/>
          <a:lstStyle/>
          <a:p>
            <a:pPr>
              <a:defRPr/>
            </a:pPr>
            <a:fld id="{54A5D3B1-9236-409C-9F63-99B80EDE7A9C}" type="slidenum">
              <a:rPr lang="it-IT" smtClean="0"/>
              <a:pPr>
                <a:defRPr/>
              </a:pPr>
              <a:t>5</a:t>
            </a:fld>
            <a:endParaRPr lang="it-IT"/>
          </a:p>
        </p:txBody>
      </p:sp>
      <p:pic>
        <p:nvPicPr>
          <p:cNvPr id="7173" name="Segnaposto contenuto 6"/>
          <p:cNvPicPr>
            <a:picLocks noGrp="1" noChangeAspect="1"/>
          </p:cNvPicPr>
          <p:nvPr>
            <p:ph idx="1"/>
          </p:nvPr>
        </p:nvPicPr>
        <p:blipFill>
          <a:blip r:embed="rId2"/>
          <a:srcRect/>
          <a:stretch>
            <a:fillRect/>
          </a:stretch>
        </p:blipFill>
        <p:spPr>
          <a:xfrm>
            <a:off x="0" y="404813"/>
            <a:ext cx="9036050" cy="4679950"/>
          </a:xfrm>
        </p:spPr>
      </p:pic>
      <p:sp>
        <p:nvSpPr>
          <p:cNvPr id="14" name="Titolo 1"/>
          <p:cNvSpPr txBox="1">
            <a:spLocks/>
          </p:cNvSpPr>
          <p:nvPr/>
        </p:nvSpPr>
        <p:spPr bwMode="auto">
          <a:xfrm>
            <a:off x="395288" y="4581525"/>
            <a:ext cx="8229600" cy="2016125"/>
          </a:xfrm>
          <a:prstGeom prst="rect">
            <a:avLst/>
          </a:prstGeom>
          <a:noFill/>
          <a:ln>
            <a:noFill/>
          </a:ln>
          <a:extLst>
            <a:ext uri="{909E8E84-426E-40DD-AFC4-6F175D3DCCD1}"/>
            <a:ext uri="{91240B29-F687-4F45-9708-019B960494DF}"/>
          </a:extLst>
        </p:spPr>
        <p:txBody>
          <a:bodyPr anchor="ct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it-IT" sz="14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Funzioni fondamentali sistema M.U.C.N:</a:t>
            </a:r>
          </a:p>
          <a:p>
            <a:pPr marL="285750" indent="-285750">
              <a:buFont typeface="Arial" panose="020B0604020202020204" pitchFamily="34" charset="0"/>
              <a:buChar char="•"/>
              <a:defRPr/>
            </a:pPr>
            <a:endParaRPr lang="it-IT" sz="1400" b="1"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mj-lt"/>
              <a:buAutoNum type="arabicPeriod"/>
              <a:defRPr/>
            </a:pPr>
            <a:r>
              <a:rPr lang="it-IT" sz="1400" b="1" dirty="0" smtClean="0">
                <a:latin typeface="Verdana" panose="020B0604030504040204" pitchFamily="34" charset="0"/>
                <a:ea typeface="Verdana" panose="020B0604030504040204" pitchFamily="34" charset="0"/>
                <a:cs typeface="Verdana" panose="020B0604030504040204" pitchFamily="34" charset="0"/>
              </a:rPr>
              <a:t>Inserimento dati.</a:t>
            </a:r>
          </a:p>
          <a:p>
            <a:pPr marL="342900" indent="-342900" algn="just">
              <a:buFont typeface="+mj-lt"/>
              <a:buAutoNum type="arabicPeriod"/>
              <a:defRPr/>
            </a:pPr>
            <a:r>
              <a:rPr lang="it-IT" sz="1400" b="1" dirty="0" smtClean="0">
                <a:latin typeface="Verdana" panose="020B0604030504040204" pitchFamily="34" charset="0"/>
                <a:ea typeface="Verdana" panose="020B0604030504040204" pitchFamily="34" charset="0"/>
                <a:cs typeface="Verdana" panose="020B0604030504040204" pitchFamily="34" charset="0"/>
              </a:rPr>
              <a:t>Elaborazione programma pezzo.</a:t>
            </a:r>
          </a:p>
          <a:p>
            <a:pPr marL="342900" indent="-342900" algn="just">
              <a:buFont typeface="+mj-lt"/>
              <a:buAutoNum type="arabicPeriod"/>
              <a:defRPr/>
            </a:pPr>
            <a:r>
              <a:rPr lang="it-IT" sz="1400" b="1" dirty="0" smtClean="0">
                <a:latin typeface="Verdana" panose="020B0604030504040204" pitchFamily="34" charset="0"/>
                <a:ea typeface="Verdana" panose="020B0604030504040204" pitchFamily="34" charset="0"/>
                <a:cs typeface="Verdana" panose="020B0604030504040204" pitchFamily="34" charset="0"/>
              </a:rPr>
              <a:t>Comando degli attuatori.</a:t>
            </a:r>
          </a:p>
          <a:p>
            <a:pPr marL="342900" indent="-342900" algn="just">
              <a:buFont typeface="+mj-lt"/>
              <a:buAutoNum type="arabicPeriod"/>
              <a:defRPr/>
            </a:pPr>
            <a:r>
              <a:rPr lang="it-IT" sz="1400" b="1" dirty="0" smtClean="0">
                <a:latin typeface="Verdana" panose="020B0604030504040204" pitchFamily="34" charset="0"/>
                <a:ea typeface="Verdana" panose="020B0604030504040204" pitchFamily="34" charset="0"/>
                <a:cs typeface="Verdana" panose="020B0604030504040204" pitchFamily="34" charset="0"/>
              </a:rPr>
              <a:t>Controllo del processo.  </a:t>
            </a:r>
            <a:endParaRPr lang="it-IT" sz="1400" b="1"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1000"/>
                                        <p:tgtEl>
                                          <p:spTgt spid="7173"/>
                                        </p:tgtEl>
                                      </p:cBhvr>
                                    </p:animEffect>
                                    <p:anim calcmode="lin" valueType="num">
                                      <p:cBhvr>
                                        <p:cTn id="8" dur="1000" fill="hold"/>
                                        <p:tgtEl>
                                          <p:spTgt spid="7173"/>
                                        </p:tgtEl>
                                        <p:attrNameLst>
                                          <p:attrName>ppt_x</p:attrName>
                                        </p:attrNameLst>
                                      </p:cBhvr>
                                      <p:tavLst>
                                        <p:tav tm="0">
                                          <p:val>
                                            <p:strVal val="#ppt_x"/>
                                          </p:val>
                                        </p:tav>
                                        <p:tav tm="100000">
                                          <p:val>
                                            <p:strVal val="#ppt_x"/>
                                          </p:val>
                                        </p:tav>
                                      </p:tavLst>
                                    </p:anim>
                                    <p:anim calcmode="lin" valueType="num">
                                      <p:cBhvr>
                                        <p:cTn id="9"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 calcmode="lin" valueType="num">
                                      <p:cBhvr additive="base">
                                        <p:cTn id="1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1000"/>
                                        <p:tgtEl>
                                          <p:spTgt spid="14">
                                            <p:txEl>
                                              <p:pRg st="2" end="2"/>
                                            </p:txEl>
                                          </p:spTgt>
                                        </p:tgtEl>
                                      </p:cBhvr>
                                    </p:animEffect>
                                    <p:anim calcmode="lin" valueType="num">
                                      <p:cBhvr>
                                        <p:cTn id="2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1000"/>
                                        <p:tgtEl>
                                          <p:spTgt spid="14">
                                            <p:txEl>
                                              <p:pRg st="3" end="3"/>
                                            </p:txEl>
                                          </p:spTgt>
                                        </p:tgtEl>
                                      </p:cBhvr>
                                    </p:animEffect>
                                    <p:anim calcmode="lin" valueType="num">
                                      <p:cBhvr>
                                        <p:cTn id="28"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fade">
                                      <p:cBhvr>
                                        <p:cTn id="34" dur="1000"/>
                                        <p:tgtEl>
                                          <p:spTgt spid="14">
                                            <p:txEl>
                                              <p:pRg st="4" end="4"/>
                                            </p:txEl>
                                          </p:spTgt>
                                        </p:tgtEl>
                                      </p:cBhvr>
                                    </p:animEffect>
                                    <p:anim calcmode="lin" valueType="num">
                                      <p:cBhvr>
                                        <p:cTn id="35"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4">
                                            <p:txEl>
                                              <p:pRg st="5" end="5"/>
                                            </p:txEl>
                                          </p:spTgt>
                                        </p:tgtEl>
                                        <p:attrNameLst>
                                          <p:attrName>style.visibility</p:attrName>
                                        </p:attrNameLst>
                                      </p:cBhvr>
                                      <p:to>
                                        <p:strVal val="visible"/>
                                      </p:to>
                                    </p:set>
                                    <p:animEffect transition="in" filter="fade">
                                      <p:cBhvr>
                                        <p:cTn id="41" dur="1000"/>
                                        <p:tgtEl>
                                          <p:spTgt spid="14">
                                            <p:txEl>
                                              <p:pRg st="5" end="5"/>
                                            </p:txEl>
                                          </p:spTgt>
                                        </p:tgtEl>
                                      </p:cBhvr>
                                    </p:animEffect>
                                    <p:anim calcmode="lin" valueType="num">
                                      <p:cBhvr>
                                        <p:cTn id="42"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1"/>
          <p:cNvSpPr>
            <a:spLocks noGrp="1"/>
          </p:cNvSpPr>
          <p:nvPr>
            <p:ph type="title"/>
          </p:nvPr>
        </p:nvSpPr>
        <p:spPr>
          <a:xfrm>
            <a:off x="395288" y="-171450"/>
            <a:ext cx="8229600" cy="1143000"/>
          </a:xfrm>
        </p:spPr>
        <p:txBody>
          <a:bodyPr/>
          <a:lstStyle/>
          <a:p>
            <a:pPr eaLnBrk="1" hangingPunct="1">
              <a:lnSpc>
                <a:spcPct val="115000"/>
              </a:lnSpc>
            </a:pPr>
            <a:r>
              <a:rPr lang="it-IT" altLang="it-IT" sz="2800" b="1" smtClean="0">
                <a:solidFill>
                  <a:srgbClr val="0070C0"/>
                </a:solidFill>
                <a:latin typeface="Verdana" pitchFamily="34" charset="0"/>
              </a:rPr>
              <a:t/>
            </a:r>
            <a:br>
              <a:rPr lang="it-IT" altLang="it-IT" sz="2800" b="1" smtClean="0">
                <a:solidFill>
                  <a:srgbClr val="0070C0"/>
                </a:solidFill>
                <a:latin typeface="Verdana" pitchFamily="34" charset="0"/>
              </a:rPr>
            </a:br>
            <a:r>
              <a:rPr lang="it-IT" altLang="it-IT" sz="2800" b="1" smtClean="0">
                <a:solidFill>
                  <a:srgbClr val="0070C0"/>
                </a:solidFill>
                <a:latin typeface="Verdana" pitchFamily="34" charset="0"/>
              </a:rPr>
              <a:t>Struttura meccanica asse controllato</a:t>
            </a:r>
            <a:br>
              <a:rPr lang="it-IT" altLang="it-IT" sz="2800" b="1" smtClean="0">
                <a:solidFill>
                  <a:srgbClr val="0070C0"/>
                </a:solidFill>
                <a:latin typeface="Verdana" pitchFamily="34" charset="0"/>
              </a:rPr>
            </a:br>
            <a:endParaRPr lang="it-IT" altLang="it-IT" sz="2800" b="1" smtClean="0">
              <a:solidFill>
                <a:srgbClr val="0070C0"/>
              </a:solidFill>
              <a:latin typeface="Verdana" pitchFamily="34" charset="0"/>
            </a:endParaRPr>
          </a:p>
        </p:txBody>
      </p:sp>
      <p:sp>
        <p:nvSpPr>
          <p:cNvPr id="4" name="Segnaposto piè di pagina 3"/>
          <p:cNvSpPr>
            <a:spLocks noGrp="1"/>
          </p:cNvSpPr>
          <p:nvPr>
            <p:ph type="ftr" sz="quarter" idx="11"/>
          </p:nvPr>
        </p:nvSpPr>
        <p:spPr>
          <a:xfrm>
            <a:off x="395288" y="6356350"/>
            <a:ext cx="8353425" cy="385763"/>
          </a:xfrm>
        </p:spPr>
        <p:txBody>
          <a:bodyPr/>
          <a:lstStyle/>
          <a:p>
            <a:pPr>
              <a:defRPr/>
            </a:pPr>
            <a:r>
              <a:rPr lang="it-IT" dirty="0" err="1"/>
              <a:t>a.a</a:t>
            </a:r>
            <a:r>
              <a:rPr lang="it-IT" dirty="0"/>
              <a:t> 2013/2014- UNICAM – Corso PAS (C320)- Evoluzione delle macchine utensili tradizionali -prof. Alessandro Dini</a:t>
            </a:r>
          </a:p>
        </p:txBody>
      </p:sp>
      <p:sp>
        <p:nvSpPr>
          <p:cNvPr id="5" name="Segnaposto numero diapositiva 4"/>
          <p:cNvSpPr>
            <a:spLocks noGrp="1"/>
          </p:cNvSpPr>
          <p:nvPr>
            <p:ph type="sldNum" sz="quarter" idx="12"/>
          </p:nvPr>
        </p:nvSpPr>
        <p:spPr/>
        <p:txBody>
          <a:bodyPr/>
          <a:lstStyle/>
          <a:p>
            <a:pPr>
              <a:defRPr/>
            </a:pPr>
            <a:fld id="{C423DCD6-B431-400A-8F55-E1014AFAA46A}" type="slidenum">
              <a:rPr lang="it-IT" smtClean="0"/>
              <a:pPr>
                <a:defRPr/>
              </a:pPr>
              <a:t>6</a:t>
            </a:fld>
            <a:endParaRPr lang="it-IT"/>
          </a:p>
        </p:txBody>
      </p:sp>
      <p:pic>
        <p:nvPicPr>
          <p:cNvPr id="8197" name="Picture 2"/>
          <p:cNvPicPr>
            <a:picLocks noGrp="1" noChangeAspect="1" noChangeArrowheads="1"/>
          </p:cNvPicPr>
          <p:nvPr>
            <p:ph idx="1"/>
          </p:nvPr>
        </p:nvPicPr>
        <p:blipFill>
          <a:blip r:embed="rId2"/>
          <a:srcRect/>
          <a:stretch>
            <a:fillRect/>
          </a:stretch>
        </p:blipFill>
        <p:spPr>
          <a:xfrm>
            <a:off x="0" y="620713"/>
            <a:ext cx="9151938" cy="5688012"/>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circle(in)">
                                      <p:cBhvr>
                                        <p:cTn id="7"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a:xfrm>
            <a:off x="0" y="115888"/>
            <a:ext cx="8229600" cy="1143000"/>
          </a:xfrm>
        </p:spPr>
        <p:txBody>
          <a:bodyPr/>
          <a:lstStyle/>
          <a:p>
            <a:pPr eaLnBrk="1" hangingPunct="1">
              <a:lnSpc>
                <a:spcPct val="115000"/>
              </a:lnSpc>
            </a:pPr>
            <a:r>
              <a:rPr lang="it-IT" altLang="it-IT" sz="2800" b="1" smtClean="0">
                <a:solidFill>
                  <a:srgbClr val="0070C0"/>
                </a:solidFill>
                <a:latin typeface="Verdana" pitchFamily="34" charset="0"/>
              </a:rPr>
              <a:t>Encoder</a:t>
            </a:r>
            <a:br>
              <a:rPr lang="it-IT" altLang="it-IT" sz="2800" b="1" smtClean="0">
                <a:solidFill>
                  <a:srgbClr val="0070C0"/>
                </a:solidFill>
                <a:latin typeface="Verdana" pitchFamily="34" charset="0"/>
              </a:rPr>
            </a:br>
            <a:endParaRPr lang="it-IT" altLang="it-IT" sz="2800" b="1" smtClean="0">
              <a:solidFill>
                <a:srgbClr val="0070C0"/>
              </a:solidFill>
              <a:latin typeface="Verdana" pitchFamily="34" charset="0"/>
            </a:endParaRPr>
          </a:p>
        </p:txBody>
      </p:sp>
      <p:sp>
        <p:nvSpPr>
          <p:cNvPr id="9219" name="Segnaposto contenuto 2"/>
          <p:cNvSpPr>
            <a:spLocks noGrp="1"/>
          </p:cNvSpPr>
          <p:nvPr>
            <p:ph idx="1"/>
          </p:nvPr>
        </p:nvSpPr>
        <p:spPr>
          <a:xfrm>
            <a:off x="395288" y="908050"/>
            <a:ext cx="8229600" cy="1871663"/>
          </a:xfrm>
        </p:spPr>
        <p:txBody>
          <a:bodyPr/>
          <a:lstStyle/>
          <a:p>
            <a:pPr marL="0" indent="0" algn="just" eaLnBrk="1" hangingPunct="1">
              <a:buFont typeface="Arial" charset="0"/>
              <a:buNone/>
            </a:pPr>
            <a:r>
              <a:rPr lang="it-IT" altLang="it-IT" sz="1400" smtClean="0">
                <a:latin typeface="Verdana" pitchFamily="34" charset="0"/>
              </a:rPr>
              <a:t>  L’encoder rotante è il trasduttore di posizione e di velocità più utilizzato. Questo   </a:t>
            </a:r>
            <a:br>
              <a:rPr lang="it-IT" altLang="it-IT" sz="1400" smtClean="0">
                <a:latin typeface="Verdana" pitchFamily="34" charset="0"/>
              </a:rPr>
            </a:br>
            <a:r>
              <a:rPr lang="it-IT" altLang="it-IT" sz="1400" smtClean="0">
                <a:latin typeface="Verdana" pitchFamily="34" charset="0"/>
              </a:rPr>
              <a:t>  componente costituito da un disco trasparente con tacche annerite (solidale al motore) </a:t>
            </a:r>
            <a:br>
              <a:rPr lang="it-IT" altLang="it-IT" sz="1400" smtClean="0">
                <a:latin typeface="Verdana" pitchFamily="34" charset="0"/>
              </a:rPr>
            </a:br>
            <a:r>
              <a:rPr lang="it-IT" altLang="it-IT" sz="1400" smtClean="0">
                <a:latin typeface="Verdana" pitchFamily="34" charset="0"/>
              </a:rPr>
              <a:t>  e una fotocellula; ogni volta che la tacca interrompe il raggio del led l’encoder manda </a:t>
            </a:r>
            <a:br>
              <a:rPr lang="it-IT" altLang="it-IT" sz="1400" smtClean="0">
                <a:latin typeface="Verdana" pitchFamily="34" charset="0"/>
              </a:rPr>
            </a:br>
            <a:r>
              <a:rPr lang="it-IT" altLang="it-IT" sz="1400" smtClean="0">
                <a:latin typeface="Verdana" pitchFamily="34" charset="0"/>
              </a:rPr>
              <a:t>  un impulso al cn. Contando che il numero degli impulsi il CN calcola la posizione  </a:t>
            </a:r>
            <a:br>
              <a:rPr lang="it-IT" altLang="it-IT" sz="1400" smtClean="0">
                <a:latin typeface="Verdana" pitchFamily="34" charset="0"/>
              </a:rPr>
            </a:br>
            <a:r>
              <a:rPr lang="it-IT" altLang="it-IT" sz="1400" smtClean="0">
                <a:latin typeface="Verdana" pitchFamily="34" charset="0"/>
              </a:rPr>
              <a:t>  dell’asse ( es. vite passo 10 mm, encoder 1000 tacche risulta che 10/1000=0.01 mm a </a:t>
            </a:r>
            <a:br>
              <a:rPr lang="it-IT" altLang="it-IT" sz="1400" smtClean="0">
                <a:latin typeface="Verdana" pitchFamily="34" charset="0"/>
              </a:rPr>
            </a:br>
            <a:r>
              <a:rPr lang="it-IT" altLang="it-IT" sz="1400" smtClean="0">
                <a:latin typeface="Verdana" pitchFamily="34" charset="0"/>
              </a:rPr>
              <a:t>  impulso) calcolando la frequenza degli impulsi impulso/sec il CN conosce la velocità </a:t>
            </a:r>
            <a:br>
              <a:rPr lang="it-IT" altLang="it-IT" sz="1400" smtClean="0">
                <a:latin typeface="Verdana" pitchFamily="34" charset="0"/>
              </a:rPr>
            </a:br>
            <a:r>
              <a:rPr lang="it-IT" altLang="it-IT" sz="1400" smtClean="0">
                <a:latin typeface="Verdana" pitchFamily="34" charset="0"/>
              </a:rPr>
              <a:t>  dell’asse.</a:t>
            </a:r>
          </a:p>
          <a:p>
            <a:pPr marL="0" indent="0" algn="just" eaLnBrk="1" hangingPunct="1">
              <a:buFont typeface="Arial" charset="0"/>
              <a:buNone/>
            </a:pPr>
            <a:endParaRPr lang="it-IT" altLang="it-IT" sz="1400" smtClean="0">
              <a:latin typeface="Verdana" pitchFamily="34" charset="0"/>
            </a:endParaRPr>
          </a:p>
        </p:txBody>
      </p:sp>
      <p:sp>
        <p:nvSpPr>
          <p:cNvPr id="4" name="Segnaposto piè di pagina 3"/>
          <p:cNvSpPr>
            <a:spLocks noGrp="1"/>
          </p:cNvSpPr>
          <p:nvPr>
            <p:ph type="ftr" sz="quarter" idx="11"/>
          </p:nvPr>
        </p:nvSpPr>
        <p:spPr>
          <a:xfrm>
            <a:off x="468313" y="6356350"/>
            <a:ext cx="8280400" cy="365125"/>
          </a:xfrm>
        </p:spPr>
        <p:txBody>
          <a:bodyPr/>
          <a:lstStyle/>
          <a:p>
            <a:pPr>
              <a:defRPr/>
            </a:pPr>
            <a:r>
              <a:rPr lang="it-IT" dirty="0" err="1"/>
              <a:t>a.a</a:t>
            </a:r>
            <a:r>
              <a:rPr lang="it-IT" dirty="0"/>
              <a:t> 2013/2014- UNICAM – Corso PAS (C320)- Evoluzione delle macchine utensili tradizionali -prof. Alessandro Dini</a:t>
            </a:r>
          </a:p>
        </p:txBody>
      </p:sp>
      <p:sp>
        <p:nvSpPr>
          <p:cNvPr id="5" name="Segnaposto numero diapositiva 4"/>
          <p:cNvSpPr>
            <a:spLocks noGrp="1"/>
          </p:cNvSpPr>
          <p:nvPr>
            <p:ph type="sldNum" sz="quarter" idx="12"/>
          </p:nvPr>
        </p:nvSpPr>
        <p:spPr/>
        <p:txBody>
          <a:bodyPr/>
          <a:lstStyle/>
          <a:p>
            <a:pPr>
              <a:defRPr/>
            </a:pPr>
            <a:fld id="{03FD7326-C6A5-454B-934F-570569759391}" type="slidenum">
              <a:rPr lang="it-IT" smtClean="0"/>
              <a:pPr>
                <a:defRPr/>
              </a:pPr>
              <a:t>7</a:t>
            </a:fld>
            <a:endParaRPr lang="it-IT"/>
          </a:p>
        </p:txBody>
      </p:sp>
      <p:pic>
        <p:nvPicPr>
          <p:cNvPr id="9222" name="Picture 6" descr="encoder-lineari-incrementali-pignone-cremagliera-13774-2364925"/>
          <p:cNvPicPr>
            <a:picLocks noChangeAspect="1" noChangeArrowheads="1"/>
          </p:cNvPicPr>
          <p:nvPr/>
        </p:nvPicPr>
        <p:blipFill>
          <a:blip r:embed="rId2"/>
          <a:srcRect/>
          <a:stretch>
            <a:fillRect/>
          </a:stretch>
        </p:blipFill>
        <p:spPr bwMode="auto">
          <a:xfrm>
            <a:off x="5795963" y="3727450"/>
            <a:ext cx="2371725" cy="2162175"/>
          </a:xfrm>
          <a:prstGeom prst="rect">
            <a:avLst/>
          </a:prstGeom>
          <a:noFill/>
          <a:ln w="9525">
            <a:noFill/>
            <a:miter lim="800000"/>
            <a:headEnd/>
            <a:tailEnd/>
          </a:ln>
        </p:spPr>
      </p:pic>
      <p:pic>
        <p:nvPicPr>
          <p:cNvPr id="9223" name="Picture 7" descr="encoders-rotativi-incrementali-15954-2447209"/>
          <p:cNvPicPr>
            <a:picLocks noChangeAspect="1" noChangeArrowheads="1"/>
          </p:cNvPicPr>
          <p:nvPr/>
        </p:nvPicPr>
        <p:blipFill>
          <a:blip r:embed="rId3"/>
          <a:srcRect/>
          <a:stretch>
            <a:fillRect/>
          </a:stretch>
        </p:blipFill>
        <p:spPr bwMode="auto">
          <a:xfrm>
            <a:off x="1295400" y="3727450"/>
            <a:ext cx="3067050" cy="2228850"/>
          </a:xfrm>
          <a:prstGeom prst="rect">
            <a:avLst/>
          </a:prstGeom>
          <a:noFill/>
          <a:ln w="9525">
            <a:noFill/>
            <a:miter lim="800000"/>
            <a:headEnd/>
            <a:tailEnd/>
          </a:ln>
        </p:spPr>
      </p:pic>
      <p:sp>
        <p:nvSpPr>
          <p:cNvPr id="9224" name="Rectangle 8"/>
          <p:cNvSpPr>
            <a:spLocks noChangeArrowheads="1"/>
          </p:cNvSpPr>
          <p:nvPr/>
        </p:nvSpPr>
        <p:spPr bwMode="auto">
          <a:xfrm>
            <a:off x="5821363" y="3024188"/>
            <a:ext cx="2305050" cy="476250"/>
          </a:xfrm>
          <a:prstGeom prst="rect">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spcAft>
                <a:spcPts val="1000"/>
              </a:spcAft>
              <a:buFontTx/>
              <a:buNone/>
              <a:defRPr/>
            </a:pPr>
            <a:r>
              <a:rPr lang="it-IT" altLang="it-IT" sz="2000" dirty="0"/>
              <a:t>Encoder lineare</a:t>
            </a:r>
            <a:endParaRPr lang="it-IT" altLang="it-IT" sz="1800" dirty="0"/>
          </a:p>
        </p:txBody>
      </p:sp>
      <p:sp>
        <p:nvSpPr>
          <p:cNvPr id="9225" name="Rectangle 9"/>
          <p:cNvSpPr>
            <a:spLocks noChangeArrowheads="1"/>
          </p:cNvSpPr>
          <p:nvPr/>
        </p:nvSpPr>
        <p:spPr bwMode="auto">
          <a:xfrm>
            <a:off x="1295400" y="3024188"/>
            <a:ext cx="2514600" cy="476250"/>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spcAft>
                <a:spcPts val="1000"/>
              </a:spcAft>
              <a:buFontTx/>
              <a:buNone/>
              <a:defRPr/>
            </a:pPr>
            <a:r>
              <a:rPr lang="it-IT" altLang="it-IT" sz="2000" dirty="0"/>
              <a:t>Encoder rotativo</a:t>
            </a:r>
            <a:endParaRPr lang="it-IT" altLang="it-IT" sz="2000" dirty="0">
              <a:latin typeface="Times New Roman" pitchFamily="18" charset="0"/>
            </a:endParaRPr>
          </a:p>
          <a:p>
            <a:pPr eaLnBrk="1" hangingPunct="1">
              <a:spcBef>
                <a:spcPct val="0"/>
              </a:spcBef>
              <a:buFontTx/>
              <a:buNone/>
              <a:defRPr/>
            </a:pPr>
            <a:endParaRPr lang="it-IT" altLang="it-IT"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5"/>
                                        </p:tgtEl>
                                        <p:attrNameLst>
                                          <p:attrName>style.visibility</p:attrName>
                                        </p:attrNameLst>
                                      </p:cBhvr>
                                      <p:to>
                                        <p:strVal val="visible"/>
                                      </p:to>
                                    </p:set>
                                    <p:anim calcmode="lin" valueType="num">
                                      <p:cBhvr additive="base">
                                        <p:cTn id="13" dur="500" fill="hold"/>
                                        <p:tgtEl>
                                          <p:spTgt spid="9225"/>
                                        </p:tgtEl>
                                        <p:attrNameLst>
                                          <p:attrName>ppt_x</p:attrName>
                                        </p:attrNameLst>
                                      </p:cBhvr>
                                      <p:tavLst>
                                        <p:tav tm="0">
                                          <p:val>
                                            <p:strVal val="#ppt_x"/>
                                          </p:val>
                                        </p:tav>
                                        <p:tav tm="100000">
                                          <p:val>
                                            <p:strVal val="#ppt_x"/>
                                          </p:val>
                                        </p:tav>
                                      </p:tavLst>
                                    </p:anim>
                                    <p:anim calcmode="lin" valueType="num">
                                      <p:cBhvr additive="base">
                                        <p:cTn id="14"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223"/>
                                        </p:tgtEl>
                                        <p:attrNameLst>
                                          <p:attrName>style.visibility</p:attrName>
                                        </p:attrNameLst>
                                      </p:cBhvr>
                                      <p:to>
                                        <p:strVal val="visible"/>
                                      </p:to>
                                    </p:set>
                                    <p:animEffect transition="in" filter="fade">
                                      <p:cBhvr>
                                        <p:cTn id="19" dur="1000"/>
                                        <p:tgtEl>
                                          <p:spTgt spid="9223"/>
                                        </p:tgtEl>
                                      </p:cBhvr>
                                    </p:animEffect>
                                    <p:anim calcmode="lin" valueType="num">
                                      <p:cBhvr>
                                        <p:cTn id="20" dur="1000" fill="hold"/>
                                        <p:tgtEl>
                                          <p:spTgt spid="9223"/>
                                        </p:tgtEl>
                                        <p:attrNameLst>
                                          <p:attrName>ppt_x</p:attrName>
                                        </p:attrNameLst>
                                      </p:cBhvr>
                                      <p:tavLst>
                                        <p:tav tm="0">
                                          <p:val>
                                            <p:strVal val="#ppt_x"/>
                                          </p:val>
                                        </p:tav>
                                        <p:tav tm="100000">
                                          <p:val>
                                            <p:strVal val="#ppt_x"/>
                                          </p:val>
                                        </p:tav>
                                      </p:tavLst>
                                    </p:anim>
                                    <p:anim calcmode="lin" valueType="num">
                                      <p:cBhvr>
                                        <p:cTn id="21" dur="1000" fill="hold"/>
                                        <p:tgtEl>
                                          <p:spTgt spid="92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224"/>
                                        </p:tgtEl>
                                        <p:attrNameLst>
                                          <p:attrName>style.visibility</p:attrName>
                                        </p:attrNameLst>
                                      </p:cBhvr>
                                      <p:to>
                                        <p:strVal val="visible"/>
                                      </p:to>
                                    </p:set>
                                    <p:anim calcmode="lin" valueType="num">
                                      <p:cBhvr additive="base">
                                        <p:cTn id="26" dur="500" fill="hold"/>
                                        <p:tgtEl>
                                          <p:spTgt spid="9224"/>
                                        </p:tgtEl>
                                        <p:attrNameLst>
                                          <p:attrName>ppt_x</p:attrName>
                                        </p:attrNameLst>
                                      </p:cBhvr>
                                      <p:tavLst>
                                        <p:tav tm="0">
                                          <p:val>
                                            <p:strVal val="#ppt_x"/>
                                          </p:val>
                                        </p:tav>
                                        <p:tav tm="100000">
                                          <p:val>
                                            <p:strVal val="#ppt_x"/>
                                          </p:val>
                                        </p:tav>
                                      </p:tavLst>
                                    </p:anim>
                                    <p:anim calcmode="lin" valueType="num">
                                      <p:cBhvr additive="base">
                                        <p:cTn id="27"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222"/>
                                        </p:tgtEl>
                                        <p:attrNameLst>
                                          <p:attrName>style.visibility</p:attrName>
                                        </p:attrNameLst>
                                      </p:cBhvr>
                                      <p:to>
                                        <p:strVal val="visible"/>
                                      </p:to>
                                    </p:set>
                                    <p:animEffect transition="in" filter="fade">
                                      <p:cBhvr>
                                        <p:cTn id="32" dur="1000"/>
                                        <p:tgtEl>
                                          <p:spTgt spid="9222"/>
                                        </p:tgtEl>
                                      </p:cBhvr>
                                    </p:animEffect>
                                    <p:anim calcmode="lin" valueType="num">
                                      <p:cBhvr>
                                        <p:cTn id="33" dur="1000" fill="hold"/>
                                        <p:tgtEl>
                                          <p:spTgt spid="9222"/>
                                        </p:tgtEl>
                                        <p:attrNameLst>
                                          <p:attrName>ppt_x</p:attrName>
                                        </p:attrNameLst>
                                      </p:cBhvr>
                                      <p:tavLst>
                                        <p:tav tm="0">
                                          <p:val>
                                            <p:strVal val="#ppt_x"/>
                                          </p:val>
                                        </p:tav>
                                        <p:tav tm="100000">
                                          <p:val>
                                            <p:strVal val="#ppt_x"/>
                                          </p:val>
                                        </p:tav>
                                      </p:tavLst>
                                    </p:anim>
                                    <p:anim calcmode="lin" valueType="num">
                                      <p:cBhvr>
                                        <p:cTn id="34"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4" grpId="0" animBg="1"/>
      <p:bldP spid="92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p:cNvSpPr>
            <a:spLocks noGrp="1"/>
          </p:cNvSpPr>
          <p:nvPr>
            <p:ph type="title"/>
          </p:nvPr>
        </p:nvSpPr>
        <p:spPr/>
        <p:txBody>
          <a:bodyPr/>
          <a:lstStyle/>
          <a:p>
            <a:pPr eaLnBrk="1" hangingPunct="1">
              <a:lnSpc>
                <a:spcPct val="115000"/>
              </a:lnSpc>
            </a:pPr>
            <a:r>
              <a:rPr lang="it-IT" altLang="it-IT" sz="2800" b="1" smtClean="0">
                <a:solidFill>
                  <a:srgbClr val="0070C0"/>
                </a:solidFill>
                <a:latin typeface="Verdana" pitchFamily="34" charset="0"/>
              </a:rPr>
              <a:t>Parametri di taglio</a:t>
            </a:r>
          </a:p>
        </p:txBody>
      </p:sp>
      <p:sp>
        <p:nvSpPr>
          <p:cNvPr id="10243" name="Segnaposto contenuto 2"/>
          <p:cNvSpPr>
            <a:spLocks noGrp="1"/>
          </p:cNvSpPr>
          <p:nvPr>
            <p:ph idx="1"/>
          </p:nvPr>
        </p:nvSpPr>
        <p:spPr>
          <a:xfrm>
            <a:off x="539750" y="1125538"/>
            <a:ext cx="8229600" cy="5256212"/>
          </a:xfrm>
        </p:spPr>
        <p:txBody>
          <a:bodyPr/>
          <a:lstStyle/>
          <a:p>
            <a:pPr marL="0" indent="0" algn="just">
              <a:buFont typeface="Arial" charset="0"/>
              <a:buNone/>
            </a:pPr>
            <a:r>
              <a:rPr lang="it-IT" altLang="it-IT" sz="1400" smtClean="0">
                <a:latin typeface="Verdana" pitchFamily="34" charset="0"/>
              </a:rPr>
              <a:t>Nell'industria manifatturiera, nello specifico esempio riportato in quella ad asportazione di truciolo, risulta necessario per la massimizzazione del profitto, ottimizzare il ciclo produttivo andando ad analizzare opportuni parametri. Nello specifico quelli maggiormente utilizzati in sede di ottimizzazione sono la </a:t>
            </a:r>
            <a:r>
              <a:rPr lang="it-IT" altLang="it-IT" sz="1400" b="1" i="1" smtClean="0">
                <a:latin typeface="Verdana" pitchFamily="34" charset="0"/>
              </a:rPr>
              <a:t>velocità di taglio v</a:t>
            </a:r>
            <a:r>
              <a:rPr lang="it-IT" altLang="it-IT" sz="1400" smtClean="0">
                <a:latin typeface="Verdana" pitchFamily="34" charset="0"/>
              </a:rPr>
              <a:t>, </a:t>
            </a:r>
            <a:r>
              <a:rPr lang="it-IT" altLang="it-IT" sz="1400" i="1" smtClean="0">
                <a:latin typeface="Verdana" pitchFamily="34" charset="0"/>
              </a:rPr>
              <a:t>la </a:t>
            </a:r>
            <a:r>
              <a:rPr lang="it-IT" altLang="it-IT" sz="1400" b="1" i="1" smtClean="0">
                <a:latin typeface="Verdana" pitchFamily="34" charset="0"/>
              </a:rPr>
              <a:t>profondità di passata p</a:t>
            </a:r>
            <a:r>
              <a:rPr lang="it-IT" altLang="it-IT" sz="1400" b="1" smtClean="0">
                <a:latin typeface="Verdana" pitchFamily="34" charset="0"/>
              </a:rPr>
              <a:t> </a:t>
            </a:r>
            <a:r>
              <a:rPr lang="it-IT" altLang="it-IT" sz="1400" smtClean="0">
                <a:latin typeface="Verdana" pitchFamily="34" charset="0"/>
              </a:rPr>
              <a:t>e </a:t>
            </a:r>
            <a:r>
              <a:rPr lang="it-IT" altLang="it-IT" sz="1400" b="1" i="1" smtClean="0">
                <a:latin typeface="Verdana" pitchFamily="34" charset="0"/>
              </a:rPr>
              <a:t>l'avanzamento a</a:t>
            </a:r>
            <a:r>
              <a:rPr lang="it-IT" altLang="it-IT" sz="1400" smtClean="0">
                <a:latin typeface="Verdana" pitchFamily="34" charset="0"/>
              </a:rPr>
              <a:t>. Questi tre parametri descrivono in modo esaustivo tutte le principali lavorazioni tornitura, fresatura ecc..</a:t>
            </a:r>
          </a:p>
          <a:p>
            <a:pPr marL="0" indent="0" algn="just">
              <a:buFont typeface="Arial" charset="0"/>
              <a:buNone/>
            </a:pPr>
            <a:endParaRPr lang="it-IT" altLang="it-IT" sz="1400" smtClean="0">
              <a:latin typeface="Verdana" pitchFamily="34" charset="0"/>
            </a:endParaRPr>
          </a:p>
          <a:p>
            <a:pPr marL="0" indent="0" algn="just">
              <a:buFont typeface="Arial" charset="0"/>
              <a:buNone/>
            </a:pPr>
            <a:r>
              <a:rPr lang="it-IT" altLang="it-IT" sz="1400" smtClean="0">
                <a:latin typeface="Verdana" pitchFamily="34" charset="0"/>
              </a:rPr>
              <a:t>  I parametri da cui dipende l’avanzamento dell’usura dell’utensile, possono  essere cosi   </a:t>
            </a:r>
            <a:br>
              <a:rPr lang="it-IT" altLang="it-IT" sz="1400" smtClean="0">
                <a:latin typeface="Verdana" pitchFamily="34" charset="0"/>
              </a:rPr>
            </a:br>
            <a:r>
              <a:rPr lang="it-IT" altLang="it-IT" sz="1400" smtClean="0">
                <a:latin typeface="Verdana" pitchFamily="34" charset="0"/>
              </a:rPr>
              <a:t>  riassunti:</a:t>
            </a:r>
          </a:p>
          <a:p>
            <a:pPr marL="0" indent="0" algn="just">
              <a:buFont typeface="Arial" charset="0"/>
              <a:buNone/>
            </a:pPr>
            <a:endParaRPr lang="it-IT" altLang="it-IT" sz="1600" smtClean="0">
              <a:latin typeface="Verdana" pitchFamily="34" charset="0"/>
            </a:endParaRPr>
          </a:p>
          <a:p>
            <a:pPr marL="0" indent="0">
              <a:buFont typeface="Arial" charset="0"/>
              <a:buNone/>
            </a:pPr>
            <a:r>
              <a:rPr lang="it-IT" altLang="it-IT" sz="1600" smtClean="0">
                <a:latin typeface="Verdana" pitchFamily="34" charset="0"/>
              </a:rPr>
              <a:t>      </a:t>
            </a:r>
            <a:r>
              <a:rPr lang="it-IT" altLang="it-IT" sz="1600" b="1" smtClean="0">
                <a:latin typeface="Verdana" pitchFamily="34" charset="0"/>
              </a:rPr>
              <a:t>• Velocità di taglio                      (m/min)        </a:t>
            </a:r>
          </a:p>
          <a:p>
            <a:pPr marL="0" indent="0">
              <a:buFont typeface="Arial" charset="0"/>
              <a:buNone/>
            </a:pPr>
            <a:r>
              <a:rPr lang="it-IT" altLang="it-IT" sz="1600" b="1" smtClean="0">
                <a:latin typeface="Verdana" pitchFamily="34" charset="0"/>
              </a:rPr>
              <a:t>      • Avanzamento                           ( mm/giro)</a:t>
            </a:r>
          </a:p>
          <a:p>
            <a:pPr marL="0" indent="0">
              <a:buFont typeface="Arial" charset="0"/>
              <a:buNone/>
            </a:pPr>
            <a:r>
              <a:rPr lang="it-IT" altLang="it-IT" sz="1600" b="1" smtClean="0">
                <a:latin typeface="Verdana" pitchFamily="34" charset="0"/>
              </a:rPr>
              <a:t>      • Profondità di passata               (mm)</a:t>
            </a:r>
          </a:p>
          <a:p>
            <a:pPr marL="0" indent="0">
              <a:buFont typeface="Arial" charset="0"/>
              <a:buNone/>
            </a:pPr>
            <a:r>
              <a:rPr lang="it-IT" altLang="it-IT" sz="1600" b="1" smtClean="0">
                <a:latin typeface="Verdana" pitchFamily="34" charset="0"/>
              </a:rPr>
              <a:t>      • Uso del fluido da taglio</a:t>
            </a:r>
          </a:p>
          <a:p>
            <a:pPr marL="0" indent="0">
              <a:buFont typeface="Arial" charset="0"/>
              <a:buNone/>
            </a:pPr>
            <a:r>
              <a:rPr lang="it-IT" altLang="it-IT" sz="1600" b="1" smtClean="0">
                <a:latin typeface="Verdana" pitchFamily="34" charset="0"/>
              </a:rPr>
              <a:t>      • Caratteristiche del materiale del pezzo e dell’utensile</a:t>
            </a:r>
          </a:p>
          <a:p>
            <a:pPr marL="0" indent="0">
              <a:buFont typeface="Arial" charset="0"/>
              <a:buNone/>
            </a:pPr>
            <a:r>
              <a:rPr lang="it-IT" altLang="it-IT" sz="1600" b="1" smtClean="0">
                <a:latin typeface="Verdana" pitchFamily="34" charset="0"/>
              </a:rPr>
              <a:t>      • Geometria (angoli) dell’utensile</a:t>
            </a:r>
          </a:p>
          <a:p>
            <a:pPr marL="0" indent="0">
              <a:buFont typeface="Arial" charset="0"/>
              <a:buNone/>
            </a:pPr>
            <a:endParaRPr lang="it-IT" altLang="it-IT" sz="1600" b="1" smtClean="0">
              <a:latin typeface="Verdana" pitchFamily="34" charset="0"/>
            </a:endParaRPr>
          </a:p>
          <a:p>
            <a:pPr marL="0" indent="0">
              <a:buFont typeface="Arial" charset="0"/>
              <a:buNone/>
            </a:pPr>
            <a:r>
              <a:rPr lang="it-IT" altLang="it-IT" sz="1600" b="1" smtClean="0">
                <a:latin typeface="Verdana" pitchFamily="34" charset="0"/>
              </a:rPr>
              <a:t>                                   </a:t>
            </a:r>
            <a:r>
              <a:rPr lang="it-IT" altLang="it-IT" sz="1600" b="1" smtClean="0">
                <a:latin typeface="Verdana" pitchFamily="34" charset="0"/>
                <a:hlinkClick r:id="rId2" action="ppaction://hlinkfile"/>
              </a:rPr>
              <a:t>utensile fresatura pesante.pdf</a:t>
            </a:r>
            <a:endParaRPr lang="it-IT" altLang="it-IT" sz="1600" b="1" smtClean="0">
              <a:latin typeface="Verdana" pitchFamily="34" charset="0"/>
            </a:endParaRPr>
          </a:p>
        </p:txBody>
      </p:sp>
      <p:sp>
        <p:nvSpPr>
          <p:cNvPr id="4" name="Segnaposto piè di pagina 3"/>
          <p:cNvSpPr>
            <a:spLocks noGrp="1"/>
          </p:cNvSpPr>
          <p:nvPr>
            <p:ph type="ftr" sz="quarter" idx="11"/>
          </p:nvPr>
        </p:nvSpPr>
        <p:spPr>
          <a:xfrm>
            <a:off x="395288" y="6356350"/>
            <a:ext cx="8424862" cy="385763"/>
          </a:xfrm>
        </p:spPr>
        <p:txBody>
          <a:bodyPr/>
          <a:lstStyle/>
          <a:p>
            <a:pPr>
              <a:defRPr/>
            </a:pPr>
            <a:r>
              <a:rPr lang="it-IT" dirty="0" err="1" smtClean="0"/>
              <a:t>a.a</a:t>
            </a:r>
            <a:r>
              <a:rPr lang="it-IT" dirty="0" smtClean="0"/>
              <a:t> 2013/2014- UNICAM – Corso PAS (C320)- Evoluzione delle macchine utensili tradizionali -prof. Alessandro Dini</a:t>
            </a:r>
            <a:endParaRPr lang="it-IT" dirty="0"/>
          </a:p>
        </p:txBody>
      </p:sp>
      <p:sp>
        <p:nvSpPr>
          <p:cNvPr id="5" name="Segnaposto numero diapositiva 4"/>
          <p:cNvSpPr>
            <a:spLocks noGrp="1"/>
          </p:cNvSpPr>
          <p:nvPr>
            <p:ph type="sldNum" sz="quarter" idx="12"/>
          </p:nvPr>
        </p:nvSpPr>
        <p:spPr/>
        <p:txBody>
          <a:bodyPr/>
          <a:lstStyle/>
          <a:p>
            <a:pPr>
              <a:defRPr/>
            </a:pPr>
            <a:fld id="{EC4D1493-E22C-46D2-8EFD-5C585F806578}" type="slidenum">
              <a:rPr lang="it-IT" smtClean="0"/>
              <a:pPr>
                <a:defRPr/>
              </a:pPr>
              <a:t>8</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fade">
                                      <p:cBhvr>
                                        <p:cTn id="13" dur="1000"/>
                                        <p:tgtEl>
                                          <p:spTgt spid="10243">
                                            <p:txEl>
                                              <p:pRg st="2" end="2"/>
                                            </p:txEl>
                                          </p:spTgt>
                                        </p:tgtEl>
                                      </p:cBhvr>
                                    </p:animEffect>
                                    <p:anim calcmode="lin" valueType="num">
                                      <p:cBhvr>
                                        <p:cTn id="14"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0243">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243">
                                            <p:txEl>
                                              <p:pRg st="4" end="4"/>
                                            </p:txEl>
                                          </p:spTgt>
                                        </p:tgtEl>
                                        <p:attrNameLst>
                                          <p:attrName>style.visibility</p:attrName>
                                        </p:attrNameLst>
                                      </p:cBhvr>
                                      <p:to>
                                        <p:strVal val="visible"/>
                                      </p:to>
                                    </p:set>
                                    <p:animEffect transition="in" filter="fade">
                                      <p:cBhvr>
                                        <p:cTn id="18" dur="1000"/>
                                        <p:tgtEl>
                                          <p:spTgt spid="10243">
                                            <p:txEl>
                                              <p:pRg st="4" end="4"/>
                                            </p:txEl>
                                          </p:spTgt>
                                        </p:tgtEl>
                                      </p:cBhvr>
                                    </p:animEffect>
                                    <p:anim calcmode="lin" valueType="num">
                                      <p:cBhvr>
                                        <p:cTn id="19"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10243">
                                            <p:txEl>
                                              <p:pRg st="4" end="4"/>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animEffect transition="in" filter="fade">
                                      <p:cBhvr>
                                        <p:cTn id="23" dur="1000"/>
                                        <p:tgtEl>
                                          <p:spTgt spid="10243">
                                            <p:txEl>
                                              <p:pRg st="5" end="5"/>
                                            </p:txEl>
                                          </p:spTgt>
                                        </p:tgtEl>
                                      </p:cBhvr>
                                    </p:animEffect>
                                    <p:anim calcmode="lin" valueType="num">
                                      <p:cBhvr>
                                        <p:cTn id="24"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10243">
                                            <p:txEl>
                                              <p:pRg st="5" end="5"/>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243">
                                            <p:txEl>
                                              <p:pRg st="6" end="6"/>
                                            </p:txEl>
                                          </p:spTgt>
                                        </p:tgtEl>
                                        <p:attrNameLst>
                                          <p:attrName>style.visibility</p:attrName>
                                        </p:attrNameLst>
                                      </p:cBhvr>
                                      <p:to>
                                        <p:strVal val="visible"/>
                                      </p:to>
                                    </p:set>
                                    <p:animEffect transition="in" filter="fade">
                                      <p:cBhvr>
                                        <p:cTn id="28" dur="1000"/>
                                        <p:tgtEl>
                                          <p:spTgt spid="10243">
                                            <p:txEl>
                                              <p:pRg st="6" end="6"/>
                                            </p:txEl>
                                          </p:spTgt>
                                        </p:tgtEl>
                                      </p:cBhvr>
                                    </p:animEffect>
                                    <p:anim calcmode="lin" valueType="num">
                                      <p:cBhvr>
                                        <p:cTn id="29"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0243">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243">
                                            <p:txEl>
                                              <p:pRg st="7" end="7"/>
                                            </p:txEl>
                                          </p:spTgt>
                                        </p:tgtEl>
                                        <p:attrNameLst>
                                          <p:attrName>style.visibility</p:attrName>
                                        </p:attrNameLst>
                                      </p:cBhvr>
                                      <p:to>
                                        <p:strVal val="visible"/>
                                      </p:to>
                                    </p:set>
                                    <p:animEffect transition="in" filter="fade">
                                      <p:cBhvr>
                                        <p:cTn id="33" dur="1000"/>
                                        <p:tgtEl>
                                          <p:spTgt spid="10243">
                                            <p:txEl>
                                              <p:pRg st="7" end="7"/>
                                            </p:txEl>
                                          </p:spTgt>
                                        </p:tgtEl>
                                      </p:cBhvr>
                                    </p:animEffect>
                                    <p:anim calcmode="lin" valueType="num">
                                      <p:cBhvr>
                                        <p:cTn id="34" dur="10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10243">
                                            <p:txEl>
                                              <p:pRg st="7" end="7"/>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243">
                                            <p:txEl>
                                              <p:pRg st="8" end="8"/>
                                            </p:txEl>
                                          </p:spTgt>
                                        </p:tgtEl>
                                        <p:attrNameLst>
                                          <p:attrName>style.visibility</p:attrName>
                                        </p:attrNameLst>
                                      </p:cBhvr>
                                      <p:to>
                                        <p:strVal val="visible"/>
                                      </p:to>
                                    </p:set>
                                    <p:animEffect transition="in" filter="fade">
                                      <p:cBhvr>
                                        <p:cTn id="38" dur="1000"/>
                                        <p:tgtEl>
                                          <p:spTgt spid="10243">
                                            <p:txEl>
                                              <p:pRg st="8" end="8"/>
                                            </p:txEl>
                                          </p:spTgt>
                                        </p:tgtEl>
                                      </p:cBhvr>
                                    </p:animEffect>
                                    <p:anim calcmode="lin" valueType="num">
                                      <p:cBhvr>
                                        <p:cTn id="39" dur="10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10243">
                                            <p:txEl>
                                              <p:pRg st="8" end="8"/>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0243">
                                            <p:txEl>
                                              <p:pRg st="9" end="9"/>
                                            </p:txEl>
                                          </p:spTgt>
                                        </p:tgtEl>
                                        <p:attrNameLst>
                                          <p:attrName>style.visibility</p:attrName>
                                        </p:attrNameLst>
                                      </p:cBhvr>
                                      <p:to>
                                        <p:strVal val="visible"/>
                                      </p:to>
                                    </p:set>
                                    <p:animEffect transition="in" filter="fade">
                                      <p:cBhvr>
                                        <p:cTn id="43" dur="1000"/>
                                        <p:tgtEl>
                                          <p:spTgt spid="10243">
                                            <p:txEl>
                                              <p:pRg st="9" end="9"/>
                                            </p:txEl>
                                          </p:spTgt>
                                        </p:tgtEl>
                                      </p:cBhvr>
                                    </p:animEffect>
                                    <p:anim calcmode="lin" valueType="num">
                                      <p:cBhvr>
                                        <p:cTn id="44" dur="1000" fill="hold"/>
                                        <p:tgtEl>
                                          <p:spTgt spid="1024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1024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243">
                                            <p:txEl>
                                              <p:pRg st="11" end="11"/>
                                            </p:txEl>
                                          </p:spTgt>
                                        </p:tgtEl>
                                        <p:attrNameLst>
                                          <p:attrName>style.visibility</p:attrName>
                                        </p:attrNameLst>
                                      </p:cBhvr>
                                      <p:to>
                                        <p:strVal val="visible"/>
                                      </p:to>
                                    </p:set>
                                    <p:anim calcmode="lin" valueType="num">
                                      <p:cBhvr additive="base">
                                        <p:cTn id="50" dur="500" fill="hold"/>
                                        <p:tgtEl>
                                          <p:spTgt spid="10243">
                                            <p:txEl>
                                              <p:pRg st="11" end="1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24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p:nvPr>
        </p:nvSpPr>
        <p:spPr>
          <a:xfrm>
            <a:off x="395288" y="0"/>
            <a:ext cx="8229600" cy="881063"/>
          </a:xfrm>
        </p:spPr>
        <p:txBody>
          <a:bodyPr/>
          <a:lstStyle/>
          <a:p>
            <a:r>
              <a:rPr lang="it-IT" altLang="it-IT" b="1" smtClean="0"/>
              <a:t/>
            </a:r>
            <a:br>
              <a:rPr lang="it-IT" altLang="it-IT" b="1" smtClean="0"/>
            </a:br>
            <a:r>
              <a:rPr lang="it-IT" altLang="it-IT" b="1" smtClean="0"/>
              <a:t/>
            </a:r>
            <a:br>
              <a:rPr lang="it-IT" altLang="it-IT" b="1" smtClean="0"/>
            </a:br>
            <a:r>
              <a:rPr lang="it-IT" altLang="it-IT" sz="2800" b="1" smtClean="0">
                <a:solidFill>
                  <a:srgbClr val="0070C0"/>
                </a:solidFill>
                <a:latin typeface="Verdana" pitchFamily="34" charset="0"/>
              </a:rPr>
              <a:t>Classificazione ISO assi controllati</a:t>
            </a:r>
            <a:br>
              <a:rPr lang="it-IT" altLang="it-IT" sz="2800" b="1" smtClean="0">
                <a:solidFill>
                  <a:srgbClr val="0070C0"/>
                </a:solidFill>
                <a:latin typeface="Verdana" pitchFamily="34" charset="0"/>
              </a:rPr>
            </a:br>
            <a:r>
              <a:rPr lang="it-IT" altLang="it-IT" smtClean="0"/>
              <a:t> </a:t>
            </a:r>
            <a:br>
              <a:rPr lang="it-IT" altLang="it-IT" smtClean="0"/>
            </a:br>
            <a:endParaRPr lang="it-IT" altLang="it-IT" smtClean="0"/>
          </a:p>
        </p:txBody>
      </p:sp>
      <p:sp>
        <p:nvSpPr>
          <p:cNvPr id="3" name="Segnaposto contenuto 2"/>
          <p:cNvSpPr>
            <a:spLocks noGrp="1"/>
          </p:cNvSpPr>
          <p:nvPr>
            <p:ph idx="1"/>
          </p:nvPr>
        </p:nvSpPr>
        <p:spPr>
          <a:xfrm>
            <a:off x="457200" y="3573463"/>
            <a:ext cx="8229600" cy="2808287"/>
          </a:xfrm>
        </p:spPr>
        <p:txBody>
          <a:bodyPr/>
          <a:lstStyle/>
          <a:p>
            <a:pPr algn="just">
              <a:defRPr/>
            </a:pPr>
            <a:endParaRPr lang="it-IT" sz="14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Font typeface="Arial" charset="0"/>
              <a:buNone/>
              <a:defRPr/>
            </a:pPr>
            <a:r>
              <a:rPr lang="it-IT" sz="1400" dirty="0" smtClean="0">
                <a:latin typeface="Verdana" panose="020B0604030504040204" pitchFamily="34" charset="0"/>
                <a:ea typeface="Verdana" panose="020B0604030504040204" pitchFamily="34" charset="0"/>
                <a:cs typeface="Verdana" panose="020B0604030504040204" pitchFamily="34" charset="0"/>
              </a:rPr>
              <a:t>Per </a:t>
            </a:r>
            <a:r>
              <a:rPr lang="it-IT" sz="1400" dirty="0">
                <a:latin typeface="Verdana" panose="020B0604030504040204" pitchFamily="34" charset="0"/>
                <a:ea typeface="Verdana" panose="020B0604030504040204" pitchFamily="34" charset="0"/>
                <a:cs typeface="Verdana" panose="020B0604030504040204" pitchFamily="34" charset="0"/>
              </a:rPr>
              <a:t>avere delle regole comuni per ogni costruttore l’</a:t>
            </a:r>
            <a:r>
              <a:rPr lang="it-IT" sz="1400" b="1" dirty="0">
                <a:latin typeface="Verdana" panose="020B0604030504040204" pitchFamily="34" charset="0"/>
                <a:ea typeface="Verdana" panose="020B0604030504040204" pitchFamily="34" charset="0"/>
                <a:cs typeface="Verdana" panose="020B0604030504040204" pitchFamily="34" charset="0"/>
              </a:rPr>
              <a:t>ISO</a:t>
            </a:r>
            <a:r>
              <a:rPr lang="it-IT" sz="1400" dirty="0">
                <a:latin typeface="Verdana" panose="020B0604030504040204" pitchFamily="34" charset="0"/>
                <a:ea typeface="Verdana" panose="020B0604030504040204" pitchFamily="34" charset="0"/>
                <a:cs typeface="Verdana" panose="020B0604030504040204" pitchFamily="34" charset="0"/>
              </a:rPr>
              <a:t> ha definito queste regole:</a:t>
            </a:r>
          </a:p>
          <a:p>
            <a:pPr marL="0" indent="0" algn="just">
              <a:buFont typeface="Arial" charset="0"/>
              <a:buNone/>
              <a:defRPr/>
            </a:pPr>
            <a:r>
              <a:rPr lang="it-IT" sz="1400" dirty="0" smtClean="0">
                <a:latin typeface="Verdana" panose="020B0604030504040204" pitchFamily="34" charset="0"/>
                <a:ea typeface="Verdana" panose="020B0604030504040204" pitchFamily="34" charset="0"/>
                <a:cs typeface="Verdana" panose="020B0604030504040204" pitchFamily="34" charset="0"/>
              </a:rPr>
              <a:t>    </a:t>
            </a:r>
            <a:endParaRPr lang="it-IT" sz="1400" dirty="0">
              <a:latin typeface="Verdana" panose="020B0604030504040204" pitchFamily="34" charset="0"/>
              <a:ea typeface="Verdana" panose="020B0604030504040204" pitchFamily="34" charset="0"/>
              <a:cs typeface="Verdana" panose="020B0604030504040204" pitchFamily="34" charset="0"/>
            </a:endParaRPr>
          </a:p>
          <a:p>
            <a:pPr marL="0" indent="0" algn="just">
              <a:buFont typeface="Arial" charset="0"/>
              <a:buNone/>
              <a:defRPr/>
            </a:pPr>
            <a:r>
              <a:rPr lang="it-IT" sz="1400" dirty="0">
                <a:latin typeface="Verdana" panose="020B0604030504040204" pitchFamily="34" charset="0"/>
                <a:ea typeface="Verdana" panose="020B0604030504040204" pitchFamily="34" charset="0"/>
                <a:cs typeface="Verdana" panose="020B0604030504040204" pitchFamily="34" charset="0"/>
              </a:rPr>
              <a:t>   </a:t>
            </a:r>
            <a:r>
              <a:rPr lang="it-IT" sz="1400" b="1" dirty="0">
                <a:latin typeface="Verdana" panose="020B0604030504040204" pitchFamily="34" charset="0"/>
                <a:ea typeface="Verdana" panose="020B0604030504040204" pitchFamily="34" charset="0"/>
                <a:cs typeface="Verdana" panose="020B0604030504040204" pitchFamily="34" charset="0"/>
              </a:rPr>
              <a:t>Prima regola ISO:</a:t>
            </a:r>
            <a:endParaRPr lang="it-IT" sz="1400" dirty="0">
              <a:latin typeface="Verdana" panose="020B0604030504040204" pitchFamily="34" charset="0"/>
              <a:ea typeface="Verdana" panose="020B0604030504040204" pitchFamily="34" charset="0"/>
              <a:cs typeface="Verdana" panose="020B0604030504040204" pitchFamily="34" charset="0"/>
            </a:endParaRPr>
          </a:p>
          <a:p>
            <a:pPr marL="0" indent="0" algn="just">
              <a:buFont typeface="Arial" charset="0"/>
              <a:buNone/>
              <a:defRPr/>
            </a:pPr>
            <a:r>
              <a:rPr lang="it-IT" sz="1400" dirty="0">
                <a:latin typeface="Verdana" panose="020B0604030504040204" pitchFamily="34" charset="0"/>
                <a:ea typeface="Verdana" panose="020B0604030504040204" pitchFamily="34" charset="0"/>
                <a:cs typeface="Verdana" panose="020B0604030504040204" pitchFamily="34" charset="0"/>
              </a:rPr>
              <a:t> </a:t>
            </a:r>
          </a:p>
          <a:p>
            <a:pPr algn="just">
              <a:defRPr/>
            </a:pPr>
            <a:r>
              <a:rPr lang="it-IT" sz="1400" dirty="0">
                <a:latin typeface="Verdana" panose="020B0604030504040204" pitchFamily="34" charset="0"/>
                <a:ea typeface="Verdana" panose="020B0604030504040204" pitchFamily="34" charset="0"/>
                <a:cs typeface="Verdana" panose="020B0604030504040204" pitchFamily="34" charset="0"/>
              </a:rPr>
              <a:t> L’ asse </a:t>
            </a:r>
            <a:r>
              <a:rPr lang="it-IT" sz="1400" b="1" dirty="0">
                <a:latin typeface="Verdana" panose="020B0604030504040204" pitchFamily="34" charset="0"/>
                <a:ea typeface="Verdana" panose="020B0604030504040204" pitchFamily="34" charset="0"/>
                <a:cs typeface="Verdana" panose="020B0604030504040204" pitchFamily="34" charset="0"/>
              </a:rPr>
              <a:t>Z </a:t>
            </a:r>
            <a:r>
              <a:rPr lang="it-IT" sz="1400" dirty="0">
                <a:latin typeface="Verdana" panose="020B0604030504040204" pitchFamily="34" charset="0"/>
                <a:ea typeface="Verdana" panose="020B0604030504040204" pitchFamily="34" charset="0"/>
                <a:cs typeface="Verdana" panose="020B0604030504040204" pitchFamily="34" charset="0"/>
              </a:rPr>
              <a:t>è sempre quel movimento parallelo all’asse del mandrino ed è positivo </a:t>
            </a:r>
            <a:r>
              <a:rPr lang="it-IT" sz="1400" dirty="0" smtClean="0">
                <a:latin typeface="Verdana" panose="020B0604030504040204" pitchFamily="34" charset="0"/>
                <a:ea typeface="Verdana" panose="020B0604030504040204" pitchFamily="34" charset="0"/>
                <a:cs typeface="Verdana" panose="020B0604030504040204" pitchFamily="34" charset="0"/>
              </a:rPr>
              <a:t>  </a:t>
            </a:r>
            <a:br>
              <a:rPr lang="it-IT" sz="1400" dirty="0" smtClean="0">
                <a:latin typeface="Verdana" panose="020B0604030504040204" pitchFamily="34" charset="0"/>
                <a:ea typeface="Verdana" panose="020B0604030504040204" pitchFamily="34" charset="0"/>
                <a:cs typeface="Verdana" panose="020B0604030504040204" pitchFamily="34" charset="0"/>
              </a:rPr>
            </a:br>
            <a:r>
              <a:rPr lang="it-IT" sz="1400" dirty="0" smtClean="0">
                <a:latin typeface="Verdana" panose="020B0604030504040204" pitchFamily="34" charset="0"/>
                <a:ea typeface="Verdana" panose="020B0604030504040204" pitchFamily="34" charset="0"/>
                <a:cs typeface="Verdana" panose="020B0604030504040204" pitchFamily="34" charset="0"/>
              </a:rPr>
              <a:t> quando </a:t>
            </a:r>
            <a:r>
              <a:rPr lang="it-IT" sz="1400" dirty="0">
                <a:latin typeface="Verdana" panose="020B0604030504040204" pitchFamily="34" charset="0"/>
                <a:ea typeface="Verdana" panose="020B0604030504040204" pitchFamily="34" charset="0"/>
                <a:cs typeface="Verdana" panose="020B0604030504040204" pitchFamily="34" charset="0"/>
              </a:rPr>
              <a:t>l’utensile si allontana dal pezzo. Nel tornio l’asse Z è quello longitudinale ed </a:t>
            </a:r>
            <a:r>
              <a:rPr lang="it-IT" sz="1400" dirty="0" smtClean="0">
                <a:latin typeface="Verdana" panose="020B0604030504040204" pitchFamily="34" charset="0"/>
                <a:ea typeface="Verdana" panose="020B0604030504040204" pitchFamily="34" charset="0"/>
                <a:cs typeface="Verdana" panose="020B0604030504040204" pitchFamily="34" charset="0"/>
              </a:rPr>
              <a:t> </a:t>
            </a:r>
            <a:br>
              <a:rPr lang="it-IT" sz="1400" dirty="0" smtClean="0">
                <a:latin typeface="Verdana" panose="020B0604030504040204" pitchFamily="34" charset="0"/>
                <a:ea typeface="Verdana" panose="020B0604030504040204" pitchFamily="34" charset="0"/>
                <a:cs typeface="Verdana" panose="020B0604030504040204" pitchFamily="34" charset="0"/>
              </a:rPr>
            </a:br>
            <a:r>
              <a:rPr lang="it-IT" sz="1400" dirty="0" smtClean="0">
                <a:latin typeface="Verdana" panose="020B0604030504040204" pitchFamily="34" charset="0"/>
                <a:ea typeface="Verdana" panose="020B0604030504040204" pitchFamily="34" charset="0"/>
                <a:cs typeface="Verdana" panose="020B0604030504040204" pitchFamily="34" charset="0"/>
              </a:rPr>
              <a:t> è </a:t>
            </a:r>
            <a:r>
              <a:rPr lang="it-IT" sz="1400" dirty="0">
                <a:latin typeface="Verdana" panose="020B0604030504040204" pitchFamily="34" charset="0"/>
                <a:ea typeface="Verdana" panose="020B0604030504040204" pitchFamily="34" charset="0"/>
                <a:cs typeface="Verdana" panose="020B0604030504040204" pitchFamily="34" charset="0"/>
              </a:rPr>
              <a:t>positivo verso destra.</a:t>
            </a:r>
          </a:p>
          <a:p>
            <a:pPr marL="0" indent="0" algn="just">
              <a:buFont typeface="Arial" charset="0"/>
              <a:buNone/>
              <a:defRPr/>
            </a:pPr>
            <a:r>
              <a:rPr lang="it-IT" sz="1400" dirty="0">
                <a:latin typeface="Verdana" panose="020B0604030504040204" pitchFamily="34" charset="0"/>
                <a:ea typeface="Verdana" panose="020B0604030504040204" pitchFamily="34" charset="0"/>
                <a:cs typeface="Verdana" panose="020B0604030504040204" pitchFamily="34" charset="0"/>
              </a:rPr>
              <a:t> </a:t>
            </a:r>
          </a:p>
          <a:p>
            <a:pPr algn="just">
              <a:defRPr/>
            </a:pPr>
            <a:r>
              <a:rPr lang="it-IT" sz="1400" dirty="0">
                <a:latin typeface="Verdana" panose="020B0604030504040204" pitchFamily="34" charset="0"/>
                <a:ea typeface="Verdana" panose="020B0604030504040204" pitchFamily="34" charset="0"/>
                <a:cs typeface="Verdana" panose="020B0604030504040204" pitchFamily="34" charset="0"/>
              </a:rPr>
              <a:t> </a:t>
            </a:r>
            <a:r>
              <a:rPr lang="it-IT" sz="1400" dirty="0" smtClean="0">
                <a:latin typeface="Verdana" panose="020B0604030504040204" pitchFamily="34" charset="0"/>
                <a:ea typeface="Verdana" panose="020B0604030504040204" pitchFamily="34" charset="0"/>
                <a:cs typeface="Verdana" panose="020B0604030504040204" pitchFamily="34" charset="0"/>
              </a:rPr>
              <a:t>L’asse </a:t>
            </a:r>
            <a:r>
              <a:rPr lang="it-IT" sz="1400" b="1" dirty="0">
                <a:latin typeface="Verdana" panose="020B0604030504040204" pitchFamily="34" charset="0"/>
                <a:ea typeface="Verdana" panose="020B0604030504040204" pitchFamily="34" charset="0"/>
                <a:cs typeface="Verdana" panose="020B0604030504040204" pitchFamily="34" charset="0"/>
              </a:rPr>
              <a:t>X</a:t>
            </a:r>
            <a:r>
              <a:rPr lang="it-IT" sz="1400" dirty="0">
                <a:latin typeface="Verdana" panose="020B0604030504040204" pitchFamily="34" charset="0"/>
                <a:ea typeface="Verdana" panose="020B0604030504040204" pitchFamily="34" charset="0"/>
                <a:cs typeface="Verdana" panose="020B0604030504040204" pitchFamily="34" charset="0"/>
              </a:rPr>
              <a:t> è quello trasversale e determina il diametro in lavorazione, nel tornio le </a:t>
            </a:r>
            <a:r>
              <a:rPr lang="it-IT" sz="1400" dirty="0" smtClean="0">
                <a:latin typeface="Verdana" panose="020B0604030504040204" pitchFamily="34" charset="0"/>
                <a:ea typeface="Verdana" panose="020B0604030504040204" pitchFamily="34" charset="0"/>
                <a:cs typeface="Verdana" panose="020B0604030504040204" pitchFamily="34" charset="0"/>
              </a:rPr>
              <a:t/>
            </a:r>
            <a:br>
              <a:rPr lang="it-IT" sz="1400" dirty="0" smtClean="0">
                <a:latin typeface="Verdana" panose="020B0604030504040204" pitchFamily="34" charset="0"/>
                <a:ea typeface="Verdana" panose="020B0604030504040204" pitchFamily="34" charset="0"/>
                <a:cs typeface="Verdana" panose="020B0604030504040204" pitchFamily="34" charset="0"/>
              </a:rPr>
            </a:br>
            <a:r>
              <a:rPr lang="it-IT" sz="1400" dirty="0" smtClean="0">
                <a:latin typeface="Verdana" panose="020B0604030504040204" pitchFamily="34" charset="0"/>
                <a:ea typeface="Verdana" panose="020B0604030504040204" pitchFamily="34" charset="0"/>
                <a:cs typeface="Verdana" panose="020B0604030504040204" pitchFamily="34" charset="0"/>
              </a:rPr>
              <a:t> quote </a:t>
            </a:r>
            <a:r>
              <a:rPr lang="it-IT" sz="1400" dirty="0">
                <a:latin typeface="Verdana" panose="020B0604030504040204" pitchFamily="34" charset="0"/>
                <a:ea typeface="Verdana" panose="020B0604030504040204" pitchFamily="34" charset="0"/>
                <a:cs typeface="Verdana" panose="020B0604030504040204" pitchFamily="34" charset="0"/>
              </a:rPr>
              <a:t>x di programmazione sono diametrali.</a:t>
            </a:r>
          </a:p>
          <a:p>
            <a:pPr>
              <a:defRPr/>
            </a:pPr>
            <a:endParaRPr lang="it-IT"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egnaposto piè di pagina 3"/>
          <p:cNvSpPr>
            <a:spLocks noGrp="1"/>
          </p:cNvSpPr>
          <p:nvPr>
            <p:ph type="ftr" sz="quarter" idx="11"/>
          </p:nvPr>
        </p:nvSpPr>
        <p:spPr>
          <a:xfrm>
            <a:off x="468313" y="6356350"/>
            <a:ext cx="8280400" cy="365125"/>
          </a:xfrm>
        </p:spPr>
        <p:txBody>
          <a:bodyPr/>
          <a:lstStyle/>
          <a:p>
            <a:pPr>
              <a:defRPr/>
            </a:pPr>
            <a:r>
              <a:rPr lang="it-IT" dirty="0" err="1" smtClean="0"/>
              <a:t>a.a</a:t>
            </a:r>
            <a:r>
              <a:rPr lang="it-IT" dirty="0" smtClean="0"/>
              <a:t> 2013/2014- UNICAM – Corso PAS (C320)- Evoluzione delle macchine utensili tradizionali -prof. Alessandro Dini</a:t>
            </a:r>
            <a:endParaRPr lang="it-IT" dirty="0"/>
          </a:p>
        </p:txBody>
      </p:sp>
      <p:sp>
        <p:nvSpPr>
          <p:cNvPr id="5" name="Segnaposto numero diapositiva 4"/>
          <p:cNvSpPr>
            <a:spLocks noGrp="1"/>
          </p:cNvSpPr>
          <p:nvPr>
            <p:ph type="sldNum" sz="quarter" idx="12"/>
          </p:nvPr>
        </p:nvSpPr>
        <p:spPr/>
        <p:txBody>
          <a:bodyPr/>
          <a:lstStyle/>
          <a:p>
            <a:pPr>
              <a:defRPr/>
            </a:pPr>
            <a:fld id="{4C9870EC-231A-404F-AB97-0A5904B99249}" type="slidenum">
              <a:rPr lang="it-IT" smtClean="0"/>
              <a:pPr>
                <a:defRPr/>
              </a:pPr>
              <a:t>9</a:t>
            </a:fld>
            <a:endParaRPr lang="it-IT"/>
          </a:p>
        </p:txBody>
      </p:sp>
      <p:sp>
        <p:nvSpPr>
          <p:cNvPr id="11270" name="Rectangle 2"/>
          <p:cNvSpPr>
            <a:spLocks noChangeArrowheads="1"/>
          </p:cNvSpPr>
          <p:nvPr/>
        </p:nvSpPr>
        <p:spPr bwMode="auto">
          <a:xfrm>
            <a:off x="684213" y="792163"/>
            <a:ext cx="1223962" cy="476250"/>
          </a:xfrm>
          <a:prstGeom prst="rect">
            <a:avLst/>
          </a:prstGeom>
          <a:noFill/>
          <a:ln w="9525">
            <a:noFill/>
            <a:miter lim="800000"/>
            <a:headEnd/>
            <a:tailEnd/>
          </a:ln>
        </p:spPr>
        <p:txBody>
          <a:bodyPr anchor="ctr">
            <a:spAutoFit/>
          </a:bodyPr>
          <a:lstStyle/>
          <a:p>
            <a:pPr algn="just" eaLnBrk="0" hangingPunct="0"/>
            <a:r>
              <a:rPr lang="it-IT" altLang="it-IT" sz="1400" b="1">
                <a:latin typeface="Verdana" pitchFamily="34" charset="0"/>
              </a:rPr>
              <a:t> TORNIO</a:t>
            </a:r>
            <a:endParaRPr lang="it-IT" altLang="it-IT" sz="700"/>
          </a:p>
          <a:p>
            <a:pPr algn="just" eaLnBrk="0" hangingPunct="0"/>
            <a:r>
              <a:rPr lang="it-IT" altLang="it-IT" sz="1100"/>
              <a:t>         </a:t>
            </a:r>
            <a:endParaRPr lang="it-IT" altLang="it-IT"/>
          </a:p>
        </p:txBody>
      </p:sp>
      <p:pic>
        <p:nvPicPr>
          <p:cNvPr id="11271" name="Picture 1"/>
          <p:cNvPicPr>
            <a:picLocks noChangeAspect="1" noChangeArrowheads="1"/>
          </p:cNvPicPr>
          <p:nvPr/>
        </p:nvPicPr>
        <p:blipFill>
          <a:blip r:embed="rId2"/>
          <a:srcRect/>
          <a:stretch>
            <a:fillRect/>
          </a:stretch>
        </p:blipFill>
        <p:spPr bwMode="auto">
          <a:xfrm>
            <a:off x="395288" y="1341438"/>
            <a:ext cx="8064500" cy="2447925"/>
          </a:xfrm>
          <a:prstGeom prst="rect">
            <a:avLst/>
          </a:prstGeom>
          <a:noFill/>
          <a:ln w="9525">
            <a:noFill/>
            <a:miter lim="800000"/>
            <a:headEnd/>
            <a:tailEnd/>
          </a:ln>
        </p:spPr>
      </p:pic>
      <p:sp>
        <p:nvSpPr>
          <p:cNvPr id="23559" name="Rectangle 3"/>
          <p:cNvSpPr>
            <a:spLocks noChangeArrowheads="1"/>
          </p:cNvSpPr>
          <p:nvPr/>
        </p:nvSpPr>
        <p:spPr bwMode="auto">
          <a:xfrm>
            <a:off x="0" y="3257550"/>
            <a:ext cx="9144000" cy="0"/>
          </a:xfrm>
          <a:prstGeom prst="rect">
            <a:avLst/>
          </a:prstGeom>
          <a:noFill/>
          <a:ln w="9525">
            <a:noFill/>
            <a:miter lim="800000"/>
            <a:headEnd/>
            <a:tailEnd/>
          </a:ln>
        </p:spPr>
        <p:txBody>
          <a:bodyPr wrap="none" anchor="ctr">
            <a:spAutoFit/>
          </a:bodyPr>
          <a:lstStyle/>
          <a:p>
            <a:pPr eaLnBrk="0" hangingPunct="0"/>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500" fill="hold"/>
                                        <p:tgtEl>
                                          <p:spTgt spid="11270"/>
                                        </p:tgtEl>
                                        <p:attrNameLst>
                                          <p:attrName>ppt_x</p:attrName>
                                        </p:attrNameLst>
                                      </p:cBhvr>
                                      <p:tavLst>
                                        <p:tav tm="0">
                                          <p:val>
                                            <p:strVal val="#ppt_x"/>
                                          </p:val>
                                        </p:tav>
                                        <p:tav tm="100000">
                                          <p:val>
                                            <p:strVal val="#ppt_x"/>
                                          </p:val>
                                        </p:tav>
                                      </p:tavLst>
                                    </p:anim>
                                    <p:anim calcmode="lin" valueType="num">
                                      <p:cBhvr additive="base">
                                        <p:cTn id="8" dur="500" fill="hold"/>
                                        <p:tgtEl>
                                          <p:spTgt spid="1127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71"/>
                                        </p:tgtEl>
                                        <p:attrNameLst>
                                          <p:attrName>style.visibility</p:attrName>
                                        </p:attrNameLst>
                                      </p:cBhvr>
                                      <p:to>
                                        <p:strVal val="visible"/>
                                      </p:to>
                                    </p:set>
                                    <p:anim calcmode="lin" valueType="num">
                                      <p:cBhvr additive="base">
                                        <p:cTn id="11" dur="500" fill="hold"/>
                                        <p:tgtEl>
                                          <p:spTgt spid="11271"/>
                                        </p:tgtEl>
                                        <p:attrNameLst>
                                          <p:attrName>ppt_x</p:attrName>
                                        </p:attrNameLst>
                                      </p:cBhvr>
                                      <p:tavLst>
                                        <p:tav tm="0">
                                          <p:val>
                                            <p:strVal val="#ppt_x"/>
                                          </p:val>
                                        </p:tav>
                                        <p:tav tm="100000">
                                          <p:val>
                                            <p:strVal val="#ppt_x"/>
                                          </p:val>
                                        </p:tav>
                                      </p:tavLst>
                                    </p:anim>
                                    <p:anim calcmode="lin" valueType="num">
                                      <p:cBhvr additive="base">
                                        <p:cTn id="12"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4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1041</TotalTime>
  <Words>1324</Words>
  <Application>Microsoft Office PowerPoint</Application>
  <PresentationFormat>On-screen Show (4:3)</PresentationFormat>
  <Paragraphs>174</Paragraphs>
  <Slides>18</Slides>
  <Notes>2</Notes>
  <HiddenSlides>0</HiddenSlides>
  <MMClips>0</MMClips>
  <ScaleCrop>false</ScaleCrop>
  <HeadingPairs>
    <vt:vector size="6" baseType="variant">
      <vt:variant>
        <vt:lpstr>Caratteri utilizzati</vt:lpstr>
      </vt:variant>
      <vt:variant>
        <vt:i4>4</vt:i4>
      </vt:variant>
      <vt:variant>
        <vt:lpstr>Modello struttura</vt:lpstr>
      </vt:variant>
      <vt:variant>
        <vt:i4>1</vt:i4>
      </vt:variant>
      <vt:variant>
        <vt:lpstr>Titoli diapositive</vt:lpstr>
      </vt:variant>
      <vt:variant>
        <vt:i4>18</vt:i4>
      </vt:variant>
    </vt:vector>
  </HeadingPairs>
  <TitlesOfParts>
    <vt:vector size="23" baseType="lpstr">
      <vt:lpstr>Calibri</vt:lpstr>
      <vt:lpstr>Arial</vt:lpstr>
      <vt:lpstr>Verdana</vt:lpstr>
      <vt:lpstr>Times New Roman</vt:lpstr>
      <vt:lpstr>Tema di Office</vt:lpstr>
      <vt:lpstr>Diapositiva 1</vt:lpstr>
      <vt:lpstr>Concetto di flessibilità </vt:lpstr>
      <vt:lpstr> Struttura  meccanica delle macchine utensili a CNC </vt:lpstr>
      <vt:lpstr>  Invenzione del CN </vt:lpstr>
      <vt:lpstr>  Sistema M.U.C.N. </vt:lpstr>
      <vt:lpstr> Struttura meccanica asse controllato </vt:lpstr>
      <vt:lpstr>Encoder </vt:lpstr>
      <vt:lpstr>Parametri di taglio</vt:lpstr>
      <vt:lpstr>  Classificazione ISO assi controllati   </vt:lpstr>
      <vt:lpstr>Classificazione ISO assi controllati</vt:lpstr>
      <vt:lpstr>Classificazione ISO assi controllati </vt:lpstr>
      <vt:lpstr>Programmazione base M.U.C.N per fresatrici e centri di lavoro </vt:lpstr>
      <vt:lpstr>Programmazione base M.U.C.N per fresatrici e centri di lavoro </vt:lpstr>
      <vt:lpstr>Attività didattiche nei laboratori tecnologici</vt:lpstr>
      <vt:lpstr>Attività didattiche nei laboratori tecnologici</vt:lpstr>
      <vt:lpstr>Attività didattiche nei laboratori tecnologici</vt:lpstr>
      <vt:lpstr>Attività didattiche nei laboratori tecnologici</vt:lpstr>
      <vt:lpstr>Attività didattiche nei laboratori tecnologici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dc:creator>
  <cp:lastModifiedBy>STEFANO</cp:lastModifiedBy>
  <cp:revision>63</cp:revision>
  <dcterms:created xsi:type="dcterms:W3CDTF">2014-07-01T08:58:25Z</dcterms:created>
  <dcterms:modified xsi:type="dcterms:W3CDTF">2014-07-10T08:15:00Z</dcterms:modified>
</cp:coreProperties>
</file>