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91" r:id="rId3"/>
    <p:sldId id="293" r:id="rId4"/>
    <p:sldId id="294" r:id="rId5"/>
    <p:sldId id="296" r:id="rId6"/>
    <p:sldId id="297" r:id="rId7"/>
    <p:sldId id="299" r:id="rId8"/>
    <p:sldId id="305" r:id="rId9"/>
    <p:sldId id="304" r:id="rId10"/>
    <p:sldId id="311" r:id="rId11"/>
    <p:sldId id="302" r:id="rId12"/>
    <p:sldId id="307" r:id="rId13"/>
    <p:sldId id="315" r:id="rId14"/>
    <p:sldId id="308" r:id="rId15"/>
    <p:sldId id="313" r:id="rId16"/>
    <p:sldId id="314" r:id="rId1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179F5"/>
    <a:srgbClr val="A6D7F0"/>
    <a:srgbClr val="3D4FFD"/>
    <a:srgbClr val="78C2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78" d="100"/>
          <a:sy n="78" d="100"/>
        </p:scale>
        <p:origin x="-11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E38A-13F6-41C9-9529-A59CB10F80BB}" type="datetimeFigureOut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160EE-24E7-4E9A-B644-78D8E3648B7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C5867-ABBA-494A-A2CD-F54F609882DC}" type="datetimeFigureOut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526F0-9659-4B48-9066-89C26DDD3F4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5FBD-D495-450A-8538-7ECAB74ACEA4}" type="datetimeFigureOut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125D-2B58-4BE9-A694-760A30B5658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94F95-01C8-4B0A-B7A9-31D67AD38927}" type="datetimeFigureOut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1569A-21B2-4DC2-914A-53F38BA23DB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11285-016D-4C93-90D2-19872C161809}" type="datetimeFigureOut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D401-3422-4CA2-8892-53AC308CBB8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347AA-CD57-436E-ABD2-D12BBB62D9BF}" type="datetimeFigureOut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B8B8D-24B9-498A-8133-EC8C7323BE3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4A51-D745-4193-A3A1-F67A4D41E6BB}" type="datetimeFigureOut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FC4A2-C95E-48CD-BED6-F58070517D1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1442-9DC0-44A7-AF01-0E7312AAFC8D}" type="datetimeFigureOut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7D6B7-1027-4ADC-9F7D-4E236F30DB3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C7FC7-4DFE-4C4A-8FC9-11BEA0CE51D6}" type="datetimeFigureOut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36603-16B9-40EB-B33D-623A14992AD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EEB70-39C9-4677-B918-C8B5F3302B49}" type="datetimeFigureOut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502E3-C277-4F59-9487-7F7B5A26EE8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95B68-4CE7-4C88-AE7A-B189FCA377B8}" type="datetimeFigureOut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A45B-F642-4736-838F-28924A5791E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BF874F-059E-43E8-A386-C2B8442FEBB3}" type="datetimeFigureOut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44B66E-18E5-4349-844B-F19EF20A7A0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olo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r>
              <a:rPr lang="it-IT" sz="3200" i="1" smtClean="0">
                <a:latin typeface="Adobe Garamond Pro Bold"/>
                <a:ea typeface="Verdana" pitchFamily="34" charset="0"/>
                <a:cs typeface="Arial" charset="0"/>
              </a:rPr>
              <a:t>Università di Camerino</a:t>
            </a:r>
            <a:br>
              <a:rPr lang="it-IT" sz="3200" i="1" smtClean="0">
                <a:latin typeface="Adobe Garamond Pro Bold"/>
                <a:ea typeface="Verdana" pitchFamily="34" charset="0"/>
                <a:cs typeface="Arial" charset="0"/>
              </a:rPr>
            </a:br>
            <a:r>
              <a:rPr lang="it-IT" sz="3200" i="1" smtClean="0">
                <a:latin typeface="Adobe Garamond Pro Bold"/>
                <a:ea typeface="Verdana" pitchFamily="34" charset="0"/>
                <a:cs typeface="Arial" charset="0"/>
              </a:rPr>
              <a:t>Facoltà di Scienze e Tecnologie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288" y="1196975"/>
            <a:ext cx="8374062" cy="10080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i="1" dirty="0" smtClean="0">
                <a:latin typeface="Adobe Garamond Pro Bold" pitchFamily="18" charset="0"/>
                <a:ea typeface="Verdana" pitchFamily="34" charset="0"/>
                <a:cs typeface="Arial" pitchFamily="34" charset="0"/>
              </a:rPr>
              <a:t>Percorso Abilitante Speciale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i="1" dirty="0" smtClean="0">
                <a:latin typeface="Adobe Garamond Pro Bold" pitchFamily="18" charset="0"/>
                <a:ea typeface="Verdana" pitchFamily="34" charset="0"/>
                <a:cs typeface="Arial" pitchFamily="34" charset="0"/>
              </a:rPr>
              <a:t>Laboratorio Meccanico-Tecnologico CL. C320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it-IT" i="1" dirty="0" smtClean="0">
              <a:ea typeface="Verdana" pitchFamily="34" charset="0"/>
              <a:cs typeface="Verdana" pitchFamily="34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it-IT" i="1" dirty="0" smtClean="0">
              <a:ea typeface="Verdana" pitchFamily="34" charset="0"/>
              <a:cs typeface="Verdana" pitchFamily="34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it-IT" i="1" dirty="0" smtClean="0">
              <a:ea typeface="Verdana" pitchFamily="34" charset="0"/>
              <a:cs typeface="Verdana" pitchFamily="34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it-IT" i="1" dirty="0" smtClean="0">
              <a:ea typeface="Verdana" pitchFamily="34" charset="0"/>
              <a:cs typeface="Verdana" pitchFamily="34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it-IT" b="1" i="1" dirty="0" smtClean="0">
              <a:solidFill>
                <a:schemeClr val="tx2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31" name="Picture 7" descr="scudo Unic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2060575"/>
            <a:ext cx="863600" cy="1044575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schemeClr val="tx2">
                <a:lumMod val="75000"/>
                <a:alpha val="20000"/>
              </a:schemeClr>
            </a:outerShdw>
          </a:effectLst>
        </p:spPr>
      </p:pic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2195513" y="3225800"/>
            <a:ext cx="4679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4000" b="1" i="1">
                <a:latin typeface="Adobe Garamond Pro Bold"/>
              </a:rPr>
              <a:t>IL TORNIO C.N.C. </a:t>
            </a:r>
            <a:endParaRPr lang="it-IT" sz="4000">
              <a:latin typeface="Adobe Garamond Pro Bold"/>
            </a:endParaRPr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971550" y="4089400"/>
            <a:ext cx="71294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it-IT" i="1">
                <a:latin typeface="Adobe Garamond Pro Bold"/>
              </a:rPr>
              <a:t>Tesi di specializzazione </a:t>
            </a:r>
          </a:p>
          <a:p>
            <a:pPr algn="ctr" eaLnBrk="0" hangingPunct="0"/>
            <a:r>
              <a:rPr lang="it-IT" i="1">
                <a:latin typeface="Adobe Garamond Pro Bold"/>
              </a:rPr>
              <a:t>in</a:t>
            </a:r>
          </a:p>
          <a:p>
            <a:pPr algn="ctr" eaLnBrk="0" hangingPunct="0"/>
            <a:r>
              <a:rPr lang="it-IT" i="1">
                <a:latin typeface="Adobe Garamond Pro Bold"/>
              </a:rPr>
              <a:t>Laboratorio di Macchine a Controllo Numerico Computerizzato (c.n.c.)</a:t>
            </a: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2771775" y="6308725"/>
            <a:ext cx="345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b="1" i="1">
                <a:latin typeface="Adobe Garamond Pro Bold"/>
                <a:ea typeface="Calibri" pitchFamily="34" charset="0"/>
                <a:cs typeface="Times New Roman" pitchFamily="18" charset="0"/>
              </a:rPr>
              <a:t>Anno Accademico 2013 -2014</a:t>
            </a:r>
            <a:endParaRPr lang="it-IT">
              <a:latin typeface="Adobe Garamond Pro Bold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9" name="Rectangle 1"/>
          <p:cNvSpPr>
            <a:spLocks noChangeArrowheads="1"/>
          </p:cNvSpPr>
          <p:nvPr/>
        </p:nvSpPr>
        <p:spPr bwMode="auto">
          <a:xfrm>
            <a:off x="395288" y="5364163"/>
            <a:ext cx="83534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1600" b="1" i="1">
                <a:latin typeface="Adobe Garamond Pro Bold"/>
                <a:ea typeface="Calibri" pitchFamily="34" charset="0"/>
                <a:cs typeface="Times New Roman" pitchFamily="18" charset="0"/>
              </a:rPr>
              <a:t>     Specializzando 	                                                                                                        Relatore</a:t>
            </a:r>
            <a:r>
              <a:rPr lang="it-IT" sz="1600">
                <a:latin typeface="Adobe Garamond Pro Bold"/>
                <a:ea typeface="Calibri" pitchFamily="34" charset="0"/>
                <a:cs typeface="Times New Roman" pitchFamily="18" charset="0"/>
              </a:rPr>
              <a:t>   </a:t>
            </a:r>
          </a:p>
          <a:p>
            <a:r>
              <a:rPr lang="it-IT" sz="1600" i="1">
                <a:latin typeface="Adobe Garamond Pro Bold"/>
                <a:ea typeface="Calibri" pitchFamily="34" charset="0"/>
                <a:cs typeface="Times New Roman" pitchFamily="18" charset="0"/>
              </a:rPr>
              <a:t>Prof. Damiano Paccusse                                                                                       Prof. Sandro Cipolletti</a:t>
            </a:r>
            <a:endParaRPr lang="it-IT" sz="1600">
              <a:latin typeface="Adobe Garamond Pr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8313" y="44450"/>
            <a:ext cx="806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Esempio di programmazione </a:t>
            </a:r>
            <a:r>
              <a:rPr lang="it-IT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c.n.c.</a:t>
            </a:r>
            <a:endParaRPr lang="it-IT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esempio di proggrammazion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011863" y="1268413"/>
            <a:ext cx="2855912" cy="540067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9" name="Rettangolo 8"/>
          <p:cNvSpPr/>
          <p:nvPr/>
        </p:nvSpPr>
        <p:spPr>
          <a:xfrm>
            <a:off x="5795963" y="692150"/>
            <a:ext cx="324008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Lavorazione di tornitura esterna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4925" y="1098550"/>
            <a:ext cx="338455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N10 T1 M06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N20 G97 S2000 G95 F0.1 M03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N30 G00 X18 Z2 M08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N40 G01 X18 Z-22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N50 G01 X26 Z-22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N60 G00 X200 Z200 M09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N70 M30 </a:t>
            </a:r>
            <a:endParaRPr lang="it-IT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3132138" y="2205038"/>
            <a:ext cx="3024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i="1">
                <a:latin typeface="Times New Roman" pitchFamily="18" charset="0"/>
                <a:cs typeface="Times New Roman" pitchFamily="18" charset="0"/>
              </a:rPr>
              <a:t>(giri fissi=2000 g/min;</a:t>
            </a:r>
          </a:p>
          <a:p>
            <a:r>
              <a:rPr lang="it-IT" b="1" i="1">
                <a:latin typeface="Times New Roman" pitchFamily="18" charset="0"/>
                <a:cs typeface="Times New Roman" pitchFamily="18" charset="0"/>
              </a:rPr>
              <a:t>avanzamento=0.1 mm/giro;</a:t>
            </a:r>
          </a:p>
          <a:p>
            <a:r>
              <a:rPr lang="it-IT" b="1" i="1">
                <a:latin typeface="Times New Roman" pitchFamily="18" charset="0"/>
                <a:cs typeface="Times New Roman" pitchFamily="18" charset="0"/>
              </a:rPr>
              <a:t>rotazione oraria mandrino )        </a:t>
            </a:r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auto">
          <a:xfrm>
            <a:off x="395288" y="1087438"/>
            <a:ext cx="2160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i="1">
                <a:latin typeface="Times New Roman" pitchFamily="18" charset="0"/>
                <a:cs typeface="Times New Roman" pitchFamily="18" charset="0"/>
              </a:rPr>
              <a:t>(inizio programma)</a:t>
            </a:r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331913" y="1628775"/>
            <a:ext cx="3024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i="1">
                <a:latin typeface="Times New Roman" pitchFamily="18" charset="0"/>
                <a:cs typeface="Times New Roman" pitchFamily="18" charset="0"/>
              </a:rPr>
              <a:t>(utensile 1;cambio utensile)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2339975" y="3213100"/>
            <a:ext cx="3240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i="1">
                <a:latin typeface="Times New Roman" pitchFamily="18" charset="0"/>
                <a:cs typeface="Times New Roman" pitchFamily="18" charset="0"/>
              </a:rPr>
              <a:t>(in rapida alle coordinate X e Z;                                        inserzione lubrificante)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34925" y="692150"/>
            <a:ext cx="32416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Programma ISO</a:t>
            </a:r>
          </a:p>
        </p:txBody>
      </p:sp>
      <p:sp>
        <p:nvSpPr>
          <p:cNvPr id="25" name="Rettangolo 24"/>
          <p:cNvSpPr>
            <a:spLocks noChangeArrowheads="1"/>
          </p:cNvSpPr>
          <p:nvPr/>
        </p:nvSpPr>
        <p:spPr bwMode="auto">
          <a:xfrm>
            <a:off x="1979613" y="3933825"/>
            <a:ext cx="3240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i="1">
                <a:latin typeface="Times New Roman" pitchFamily="18" charset="0"/>
                <a:cs typeface="Times New Roman" pitchFamily="18" charset="0"/>
              </a:rPr>
              <a:t>(interpolazione lineare;                                       coordinate finali della passata)</a:t>
            </a:r>
          </a:p>
        </p:txBody>
      </p:sp>
      <p:sp>
        <p:nvSpPr>
          <p:cNvPr id="26" name="Rettangolo 25"/>
          <p:cNvSpPr>
            <a:spLocks noChangeArrowheads="1"/>
          </p:cNvSpPr>
          <p:nvPr/>
        </p:nvSpPr>
        <p:spPr bwMode="auto">
          <a:xfrm>
            <a:off x="1979613" y="4799013"/>
            <a:ext cx="3240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i="1">
                <a:latin typeface="Times New Roman" pitchFamily="18" charset="0"/>
                <a:cs typeface="Times New Roman" pitchFamily="18" charset="0"/>
              </a:rPr>
              <a:t>(interpolazione lineare di</a:t>
            </a:r>
          </a:p>
          <a:p>
            <a:r>
              <a:rPr lang="it-IT" b="1" i="1">
                <a:latin typeface="Times New Roman" pitchFamily="18" charset="0"/>
                <a:cs typeface="Times New Roman" pitchFamily="18" charset="0"/>
              </a:rPr>
              <a:t>sfaccettatura e uscita pezzo)</a:t>
            </a:r>
          </a:p>
        </p:txBody>
      </p:sp>
      <p:sp>
        <p:nvSpPr>
          <p:cNvPr id="27" name="Rettangolo 26"/>
          <p:cNvSpPr>
            <a:spLocks noChangeArrowheads="1"/>
          </p:cNvSpPr>
          <p:nvPr/>
        </p:nvSpPr>
        <p:spPr bwMode="auto">
          <a:xfrm>
            <a:off x="2555875" y="5589588"/>
            <a:ext cx="3240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i="1">
                <a:latin typeface="Times New Roman" pitchFamily="18" charset="0"/>
                <a:cs typeface="Times New Roman" pitchFamily="18" charset="0"/>
              </a:rPr>
              <a:t>(in rapida al punto lontano                                               dal pezzo; lubrificante off)</a:t>
            </a:r>
          </a:p>
        </p:txBody>
      </p:sp>
      <p:sp>
        <p:nvSpPr>
          <p:cNvPr id="28" name="Rettangolo 27"/>
          <p:cNvSpPr>
            <a:spLocks noChangeArrowheads="1"/>
          </p:cNvSpPr>
          <p:nvPr/>
        </p:nvSpPr>
        <p:spPr bwMode="auto">
          <a:xfrm>
            <a:off x="1116013" y="6167438"/>
            <a:ext cx="3455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i="1">
                <a:latin typeface="Times New Roman" pitchFamily="18" charset="0"/>
                <a:cs typeface="Times New Roman" pitchFamily="18" charset="0"/>
              </a:rPr>
              <a:t>(fine programma e    riposizionamento inizio (%))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21" grpId="0"/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isegno pezz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9388" y="1916113"/>
            <a:ext cx="4248150" cy="340042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4" name="Immagine 3" descr="coordinate pezz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735513" y="1917700"/>
            <a:ext cx="4229100" cy="338296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8313" y="1228725"/>
            <a:ext cx="806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Rappresentazione del disegno in Autocad</a:t>
            </a:r>
            <a:endParaRPr lang="it-IT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68313" y="44450"/>
            <a:ext cx="806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Didattica in laboratorio di macchine utensili </a:t>
            </a:r>
            <a:r>
              <a:rPr lang="it-IT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c.n.c.</a:t>
            </a:r>
            <a:endParaRPr lang="it-IT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60538"/>
            <a:ext cx="4248150" cy="339725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" name="Immagin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1746250"/>
            <a:ext cx="4259263" cy="340518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68313" y="1125538"/>
            <a:ext cx="806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Simulazione del programma ISO con </a:t>
            </a:r>
            <a:r>
              <a:rPr lang="it-IT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Cnc</a:t>
            </a:r>
            <a:r>
              <a:rPr lang="it-IT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Simulator</a:t>
            </a:r>
            <a:endParaRPr lang="it-IT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628775"/>
            <a:ext cx="62388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8313" y="1052513"/>
            <a:ext cx="806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Video del software </a:t>
            </a:r>
            <a:r>
              <a:rPr lang="it-IT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Cnc</a:t>
            </a:r>
            <a:r>
              <a:rPr lang="it-IT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Simulator</a:t>
            </a:r>
            <a:endParaRPr lang="it-IT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ito web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971550" y="1341438"/>
            <a:ext cx="3883025" cy="435292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92275" y="620713"/>
            <a:ext cx="561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Approfondire con lezioni multimediali</a:t>
            </a:r>
            <a:endParaRPr lang="it-IT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573463"/>
            <a:ext cx="2663825" cy="213042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1341438"/>
            <a:ext cx="2663825" cy="213042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8313" y="44450"/>
            <a:ext cx="806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Conclusioni</a:t>
            </a:r>
            <a:endParaRPr lang="it-IT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684213" y="836613"/>
            <a:ext cx="77755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000" b="1" i="1">
                <a:latin typeface="Times New Roman" pitchFamily="18" charset="0"/>
                <a:cs typeface="Times New Roman" pitchFamily="18" charset="0"/>
              </a:rPr>
              <a:t>Lo scopo è quello di far apprendere e valutare al meglio tutti gli studenti </a:t>
            </a:r>
            <a:r>
              <a:rPr lang="it-IT" sz="20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 diverse caratteristiche cognitive e diversi  modi di apprendimento, </a:t>
            </a:r>
            <a:r>
              <a:rPr lang="it-IT" sz="2000" b="1" i="1">
                <a:latin typeface="Times New Roman" pitchFamily="18" charset="0"/>
                <a:cs typeface="Times New Roman" pitchFamily="18" charset="0"/>
              </a:rPr>
              <a:t>tramite strumenti e metodologie didattiche differenziate, i concetti  base per lo svolgimento della prova e soprattutto per l’acquisizione delle conoscenze, abilità e competenze del singolo studente.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16013" y="3040063"/>
            <a:ext cx="68405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GRAZIE PER L’ATTENZIONE</a:t>
            </a:r>
            <a:endParaRPr lang="it-IT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684213" y="2420938"/>
            <a:ext cx="78105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240000"/>
              </a:lnSpc>
            </a:pPr>
            <a:r>
              <a:rPr lang="it-IT" sz="2000" b="1" i="1">
                <a:latin typeface="Times New Roman" pitchFamily="18" charset="0"/>
                <a:cs typeface="Times New Roman" pitchFamily="18" charset="0"/>
              </a:rPr>
              <a:t>Produrre un manufatto non è difficile,</a:t>
            </a:r>
          </a:p>
          <a:p>
            <a:pPr algn="ctr">
              <a:lnSpc>
                <a:spcPct val="240000"/>
              </a:lnSpc>
            </a:pPr>
            <a:r>
              <a:rPr lang="it-IT" sz="2000" b="1" i="1">
                <a:latin typeface="Times New Roman" pitchFamily="18" charset="0"/>
                <a:cs typeface="Times New Roman" pitchFamily="18" charset="0"/>
              </a:rPr>
              <a:t>difficile è produrlo in modo rapido, di alta qualità e a basso costo.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http://www.errebimacchine.it/wp-content/uploads/2011/06/tornio-autoapprendimen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005263"/>
            <a:ext cx="3476625" cy="262096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Rettangolo 6"/>
          <p:cNvSpPr/>
          <p:nvPr/>
        </p:nvSpPr>
        <p:spPr>
          <a:xfrm>
            <a:off x="323850" y="1189038"/>
            <a:ext cx="84963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33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it-IT" sz="2000" b="1" i="1" dirty="0">
                <a:latin typeface="Times New Roman" pitchFamily="18" charset="0"/>
                <a:cs typeface="Times New Roman" pitchFamily="18" charset="0"/>
              </a:rPr>
              <a:t> Tutte le informazioni relative alla lavorazione vengono associate, attraverso un codice alfanumerico detto linguaggio di programmazione, ad una serie di istruzioni che costituiscono il programma di lavoro.</a:t>
            </a:r>
            <a:endParaRPr lang="it-IT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850" y="2565400"/>
            <a:ext cx="8496300" cy="1014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it-IT" sz="2000" b="1" i="1" dirty="0">
                <a:latin typeface="Times New Roman" pitchFamily="18" charset="0"/>
                <a:cs typeface="Times New Roman" pitchFamily="18" charset="0"/>
              </a:rPr>
              <a:t> L’operatore dovrà semplicemente comunicare questo programma alla macchina, effettuare il montaggio del pezzo, avviare il ciclo e controllare l’esecuzione della lavorazione che avviene tutta in automatico.</a:t>
            </a:r>
            <a:endParaRPr lang="it-IT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8313" y="44450"/>
            <a:ext cx="8207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Macchine utensili a controllo numerico computerizzato (</a:t>
            </a:r>
            <a:r>
              <a:rPr lang="it-IT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c.n.c.</a:t>
            </a:r>
            <a:r>
              <a:rPr lang="it-IT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it-IT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68313" y="44450"/>
            <a:ext cx="806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Vantaggi e svantaggi delle macchine utensili </a:t>
            </a:r>
            <a:r>
              <a:rPr lang="it-IT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c.n.c.</a:t>
            </a:r>
            <a:endParaRPr lang="it-IT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219700" y="1412875"/>
            <a:ext cx="3529013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i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Svantaggi </a:t>
            </a:r>
          </a:p>
          <a:p>
            <a:endParaRPr lang="it-IT" sz="20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it-IT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L’elevato costo delle macchine</a:t>
            </a:r>
          </a:p>
          <a:p>
            <a:pPr algn="ctr"/>
            <a:endParaRPr lang="it-IT" sz="20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it-IT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 costo aggiuntivo del servizio di manutenzione</a:t>
            </a:r>
          </a:p>
          <a:p>
            <a:pPr algn="ctr"/>
            <a:endParaRPr lang="it-IT" sz="20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it-IT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necessità di impiegare personale specializzato</a:t>
            </a:r>
            <a:endParaRPr lang="it-IT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23850" y="1412875"/>
            <a:ext cx="4248150" cy="3478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Vantaggi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latin typeface="Times New Roman" pitchFamily="18" charset="0"/>
                <a:cs typeface="Times New Roman" pitchFamily="18" charset="0"/>
              </a:rPr>
              <a:t>Riduzione dei costi di manodopera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latin typeface="Times New Roman" pitchFamily="18" charset="0"/>
                <a:cs typeface="Times New Roman" pitchFamily="18" charset="0"/>
              </a:rPr>
              <a:t>Miglioramento della qualità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latin typeface="Times New Roman" pitchFamily="18" charset="0"/>
                <a:cs typeface="Times New Roman" pitchFamily="18" charset="0"/>
              </a:rPr>
              <a:t>Aumento della produttività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latin typeface="Times New Roman" pitchFamily="18" charset="0"/>
                <a:cs typeface="Times New Roman" pitchFamily="18" charset="0"/>
              </a:rPr>
              <a:t>Riduzione degli scarti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latin typeface="Times New Roman" pitchFamily="18" charset="0"/>
                <a:cs typeface="Times New Roman" pitchFamily="18" charset="0"/>
              </a:rPr>
              <a:t>Aumento della flessibilità produttiva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2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8313" y="44450"/>
            <a:ext cx="806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Struttura di una macchina utensile </a:t>
            </a:r>
            <a:r>
              <a:rPr lang="it-IT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c.n.c.</a:t>
            </a:r>
            <a:endParaRPr lang="it-IT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3850" y="1035050"/>
            <a:ext cx="2663825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Parte Meccanica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latin typeface="Times New Roman" pitchFamily="18" charset="0"/>
                <a:cs typeface="Times New Roman" pitchFamily="18" charset="0"/>
              </a:rPr>
              <a:t>Guide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latin typeface="Times New Roman" pitchFamily="18" charset="0"/>
                <a:cs typeface="Times New Roman" pitchFamily="18" charset="0"/>
              </a:rPr>
              <a:t>Viti di manovra</a:t>
            </a:r>
            <a:endParaRPr lang="it-IT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348038" y="1035050"/>
            <a:ext cx="2663825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Parte Elettrica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latin typeface="Times New Roman" pitchFamily="18" charset="0"/>
                <a:cs typeface="Times New Roman" pitchFamily="18" charset="0"/>
              </a:rPr>
              <a:t>Motori elettrici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Quadri di potenza</a:t>
            </a:r>
          </a:p>
        </p:txBody>
      </p:sp>
      <p:sp>
        <p:nvSpPr>
          <p:cNvPr id="6" name="Rettangolo 5"/>
          <p:cNvSpPr/>
          <p:nvPr/>
        </p:nvSpPr>
        <p:spPr>
          <a:xfrm>
            <a:off x="6300788" y="1027113"/>
            <a:ext cx="26638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Parte Elettronica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latin typeface="Times New Roman" pitchFamily="18" charset="0"/>
                <a:cs typeface="Times New Roman" pitchFamily="18" charset="0"/>
              </a:rPr>
              <a:t>Trasduttori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latin typeface="Times New Roman" pitchFamily="18" charset="0"/>
                <a:cs typeface="Times New Roman" pitchFamily="18" charset="0"/>
              </a:rPr>
              <a:t>Unità di Governo</a:t>
            </a:r>
            <a:endParaRPr lang="it-IT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MUCN0004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84213" y="4772025"/>
            <a:ext cx="1968500" cy="138112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Immagine 8" descr="guid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84213" y="2559050"/>
            <a:ext cx="1943100" cy="157797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0" name="Immagine 9" descr="motore elettrico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3635375" y="2527300"/>
            <a:ext cx="2160588" cy="166846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1" name="Immagine 10" descr="quadro di potenza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3563938" y="4692650"/>
            <a:ext cx="2376487" cy="152082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2" name="Immagine 11" descr="Rotatory_EnDat_Encoder_angolare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6580188" y="2598738"/>
            <a:ext cx="2024062" cy="156051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3" name="Immagine 12" descr="unità di governo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6732588" y="4556125"/>
            <a:ext cx="1727200" cy="168116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8313" y="44450"/>
            <a:ext cx="806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 sistema a controllo numerico computerizzato (</a:t>
            </a:r>
            <a:r>
              <a:rPr lang="it-IT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c.n.c.</a:t>
            </a:r>
            <a:r>
              <a:rPr lang="it-IT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it-IT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9388" y="4076700"/>
            <a:ext cx="4248150" cy="877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457200" algn="l"/>
              </a:tabLst>
              <a:defRPr/>
            </a:pPr>
            <a:r>
              <a:rPr lang="it-IT" sz="17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it-IT" sz="17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 comando necessario a spostare la slitta nella posizione X0 viene immesso dall’unità di governo come dato numerico (Input).</a:t>
            </a:r>
          </a:p>
        </p:txBody>
      </p:sp>
      <p:sp>
        <p:nvSpPr>
          <p:cNvPr id="6" name="Rettangolo 5"/>
          <p:cNvSpPr/>
          <p:nvPr/>
        </p:nvSpPr>
        <p:spPr>
          <a:xfrm>
            <a:off x="179388" y="4968875"/>
            <a:ext cx="4248150" cy="1139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457200" algn="l"/>
              </a:tabLst>
              <a:defRPr/>
            </a:pPr>
            <a:r>
              <a:rPr lang="it-IT" sz="17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it-IT" sz="17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L’unità di governo confronta il valore X0 con la posizione X occupata dalla slitta (Output), e trasforma la loro differenza in segnale elettrico per il motore.</a:t>
            </a:r>
          </a:p>
        </p:txBody>
      </p:sp>
      <p:sp>
        <p:nvSpPr>
          <p:cNvPr id="8" name="Rettangolo 7"/>
          <p:cNvSpPr/>
          <p:nvPr/>
        </p:nvSpPr>
        <p:spPr>
          <a:xfrm>
            <a:off x="179388" y="6081713"/>
            <a:ext cx="4248150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457200" algn="l"/>
              </a:tabLst>
              <a:defRPr/>
            </a:pPr>
            <a:r>
              <a:rPr lang="it-IT" sz="17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it-IT" sz="17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rotazione del motore genera lo spostamento della slitta.</a:t>
            </a:r>
          </a:p>
        </p:txBody>
      </p:sp>
      <p:sp>
        <p:nvSpPr>
          <p:cNvPr id="9" name="Rettangolo 8"/>
          <p:cNvSpPr/>
          <p:nvPr/>
        </p:nvSpPr>
        <p:spPr>
          <a:xfrm>
            <a:off x="4787900" y="4076700"/>
            <a:ext cx="4248150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tabLst>
                <a:tab pos="457200" algn="l"/>
              </a:tabLst>
              <a:defRPr/>
            </a:pPr>
            <a:r>
              <a:rPr lang="it-IT" sz="17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</a:t>
            </a:r>
            <a:r>
              <a:rPr lang="it-IT" sz="17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 trasduttore rileva la posizione della slitta e la comunica all’unità di governo.</a:t>
            </a:r>
            <a:endParaRPr lang="it-IT" sz="16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787900" y="4937125"/>
            <a:ext cx="4248150" cy="1400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tabLst>
                <a:tab pos="457200" algn="l"/>
              </a:tabLst>
              <a:defRPr/>
            </a:pPr>
            <a:r>
              <a:rPr lang="it-IT" sz="17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 </a:t>
            </a:r>
            <a:r>
              <a:rPr lang="it-IT" sz="17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L’unità di governo continua il confronto fra la posizione reale della slitta X e la posizione impostata X0, e invia impulsi al motore affinché tale confronto non risulta zero (X=X0).</a:t>
            </a:r>
            <a:endParaRPr lang="it-IT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" name="Immagine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549275"/>
            <a:ext cx="5976937" cy="347027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8" grpId="0" build="allAtOnce"/>
      <p:bldP spid="9" grpId="0" build="allAtOnce"/>
      <p:bldP spid="1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asi processo c.n.c.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954713" y="1052513"/>
            <a:ext cx="2865437" cy="547370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8313" y="44450"/>
            <a:ext cx="806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Fasi di lavorazione in una macchina utensile </a:t>
            </a:r>
            <a:r>
              <a:rPr lang="it-IT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c.n.c.</a:t>
            </a:r>
            <a:endParaRPr lang="it-IT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0825" y="1417638"/>
            <a:ext cx="50419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it-IT" sz="2000" b="1" i="1" dirty="0">
                <a:latin typeface="Times New Roman" pitchFamily="18" charset="0"/>
                <a:cs typeface="Times New Roman" pitchFamily="18" charset="0"/>
              </a:rPr>
              <a:t> L’addetto dell’ufficio tecnico (progettista) provvederà ad eseguire il disegno del pezzo tramite software grafici.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0825" y="2576513"/>
            <a:ext cx="50419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it-IT" sz="2000" b="1" i="1" dirty="0">
                <a:latin typeface="Times New Roman" pitchFamily="18" charset="0"/>
                <a:cs typeface="Times New Roman" pitchFamily="18" charset="0"/>
              </a:rPr>
              <a:t>Il programmatore sulla scorta del disegno individuerà la successione delle lavorazioni del pezzo ed eseguirà il programma </a:t>
            </a:r>
            <a:r>
              <a:rPr lang="it-IT" sz="2000" b="1" i="1" dirty="0" err="1">
                <a:latin typeface="Times New Roman" pitchFamily="18" charset="0"/>
                <a:cs typeface="Times New Roman" pitchFamily="18" charset="0"/>
              </a:rPr>
              <a:t>c.n.c.</a:t>
            </a:r>
            <a:endParaRPr lang="it-IT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0825" y="3800475"/>
            <a:ext cx="50419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it-IT" sz="2000" b="1" i="1" dirty="0">
                <a:latin typeface="Times New Roman" pitchFamily="18" charset="0"/>
                <a:cs typeface="Times New Roman" pitchFamily="18" charset="0"/>
              </a:rPr>
              <a:t>I dati elaborati saranno poi trasferiti dal documento cartaceo e memorizzati all’unità di governo della macchina utensile </a:t>
            </a:r>
            <a:r>
              <a:rPr lang="it-IT" sz="2000" b="1" i="1" dirty="0" err="1">
                <a:latin typeface="Times New Roman" pitchFamily="18" charset="0"/>
                <a:cs typeface="Times New Roman" pitchFamily="18" charset="0"/>
              </a:rPr>
              <a:t>c.n.c.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0825" y="5097463"/>
            <a:ext cx="5041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it-IT" sz="2000" b="1" i="1" dirty="0">
                <a:latin typeface="Times New Roman" pitchFamily="18" charset="0"/>
                <a:cs typeface="Times New Roman" pitchFamily="18" charset="0"/>
              </a:rPr>
              <a:t>Avvio del programma </a:t>
            </a:r>
            <a:r>
              <a:rPr lang="it-IT" sz="2000" b="1" i="1" dirty="0" err="1">
                <a:latin typeface="Times New Roman" pitchFamily="18" charset="0"/>
                <a:cs typeface="Times New Roman" pitchFamily="18" charset="0"/>
              </a:rPr>
              <a:t>c.n.c.</a:t>
            </a:r>
            <a:r>
              <a:rPr lang="it-IT" sz="2000" b="1" i="1" dirty="0">
                <a:latin typeface="Times New Roman" pitchFamily="18" charset="0"/>
                <a:cs typeface="Times New Roman" pitchFamily="18" charset="0"/>
              </a:rPr>
              <a:t> ed esecuzione del pezzo alla macchina utensile </a:t>
            </a:r>
            <a:r>
              <a:rPr lang="it-IT" sz="2000" b="1" i="1" dirty="0" err="1">
                <a:latin typeface="Times New Roman" pitchFamily="18" charset="0"/>
                <a:cs typeface="Times New Roman" pitchFamily="18" charset="0"/>
              </a:rPr>
              <a:t>c.n.c.</a:t>
            </a:r>
            <a:endParaRPr lang="it-IT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8313" y="44450"/>
            <a:ext cx="806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Assi di lavoro e punti di riferimento</a:t>
            </a:r>
            <a:endParaRPr lang="it-IT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913" y="715963"/>
            <a:ext cx="422275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19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it-IT" sz="1900" b="1" i="1" dirty="0">
                <a:latin typeface="Times New Roman" pitchFamily="18" charset="0"/>
                <a:cs typeface="Times New Roman" pitchFamily="18" charset="0"/>
              </a:rPr>
              <a:t>Il sistema di riferimento utilizzato nei torni </a:t>
            </a:r>
            <a:r>
              <a:rPr lang="it-IT" sz="1900" b="1" i="1" dirty="0" err="1">
                <a:latin typeface="Times New Roman" pitchFamily="18" charset="0"/>
                <a:cs typeface="Times New Roman" pitchFamily="18" charset="0"/>
              </a:rPr>
              <a:t>c.n.c.</a:t>
            </a:r>
            <a:r>
              <a:rPr lang="it-IT" sz="1900" b="1" i="1" dirty="0">
                <a:latin typeface="Times New Roman" pitchFamily="18" charset="0"/>
                <a:cs typeface="Times New Roman" pitchFamily="18" charset="0"/>
              </a:rPr>
              <a:t> considera le coordinate X (trasversale) e Z (longitudinale)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003800" y="2060575"/>
            <a:ext cx="40322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19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</a:t>
            </a:r>
            <a:r>
              <a:rPr lang="it-IT" sz="19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 zero pezzo è</a:t>
            </a:r>
            <a:r>
              <a:rPr lang="it-IT" sz="2000" b="1" i="1" dirty="0">
                <a:latin typeface="Times New Roman" pitchFamily="18" charset="0"/>
                <a:cs typeface="Times New Roman" pitchFamily="18" charset="0"/>
              </a:rPr>
              <a:t> un punto di riferimento che stabilisce il sistema di coordinate del pezzo in relazione al punto zero macchina e viene definito dall’operatore.</a:t>
            </a:r>
            <a:endParaRPr lang="it-IT" sz="19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03800" y="727075"/>
            <a:ext cx="403225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19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it-IT" sz="1900" b="1" i="1" dirty="0">
                <a:latin typeface="Times New Roman" pitchFamily="18" charset="0"/>
                <a:cs typeface="Times New Roman" pitchFamily="18" charset="0"/>
              </a:rPr>
              <a:t>Lo zero macchina è l’origine del sistema di coordinate e punti di riferimento della macchina prefissato dal costruttore.</a:t>
            </a:r>
          </a:p>
        </p:txBody>
      </p:sp>
      <p:pic>
        <p:nvPicPr>
          <p:cNvPr id="10" name="Immagine 9" descr="assi di lavoro_P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063" y="4076700"/>
            <a:ext cx="2954337" cy="266541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1913" y="1806575"/>
            <a:ext cx="422275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it-IT" sz="1900" b="1" i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it-IT" sz="19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L’asse Z è sempre parallelo all’asse del mandrino della macchina e il verso positivo è quello in allontanamento dal pezzo.</a:t>
            </a:r>
          </a:p>
        </p:txBody>
      </p:sp>
      <p:grpSp>
        <p:nvGrpSpPr>
          <p:cNvPr id="70" name="Gruppo 69"/>
          <p:cNvGrpSpPr>
            <a:grpSpLocks/>
          </p:cNvGrpSpPr>
          <p:nvPr/>
        </p:nvGrpSpPr>
        <p:grpSpPr bwMode="auto">
          <a:xfrm>
            <a:off x="250825" y="3917950"/>
            <a:ext cx="4826000" cy="2619375"/>
            <a:chOff x="251520" y="3717032"/>
            <a:chExt cx="5195654" cy="2820407"/>
          </a:xfrm>
        </p:grpSpPr>
        <p:sp>
          <p:nvSpPr>
            <p:cNvPr id="20488" name="Rectangle 6"/>
            <p:cNvSpPr>
              <a:spLocks noChangeArrowheads="1"/>
            </p:cNvSpPr>
            <p:nvPr/>
          </p:nvSpPr>
          <p:spPr bwMode="auto">
            <a:xfrm>
              <a:off x="3081450" y="4616670"/>
              <a:ext cx="640256" cy="853675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489" name="Rectangle 7"/>
            <p:cNvSpPr>
              <a:spLocks noChangeArrowheads="1"/>
            </p:cNvSpPr>
            <p:nvPr/>
          </p:nvSpPr>
          <p:spPr bwMode="auto">
            <a:xfrm>
              <a:off x="3721706" y="4830089"/>
              <a:ext cx="569117" cy="426838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2796891" y="4332111"/>
              <a:ext cx="284558" cy="284558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 flipV="1">
              <a:off x="2796891" y="5470345"/>
              <a:ext cx="284558" cy="284558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20492" name="Group 19"/>
            <p:cNvGrpSpPr>
              <a:grpSpLocks/>
            </p:cNvGrpSpPr>
            <p:nvPr/>
          </p:nvGrpSpPr>
          <p:grpSpPr bwMode="auto">
            <a:xfrm>
              <a:off x="3508287" y="5470345"/>
              <a:ext cx="284558" cy="497977"/>
              <a:chOff x="3696" y="2640"/>
              <a:chExt cx="384" cy="672"/>
            </a:xfrm>
          </p:grpSpPr>
          <p:sp>
            <p:nvSpPr>
              <p:cNvPr id="20514" name="Line 12"/>
              <p:cNvSpPr>
                <a:spLocks noChangeShapeType="1"/>
              </p:cNvSpPr>
              <p:nvPr/>
            </p:nvSpPr>
            <p:spPr bwMode="auto">
              <a:xfrm>
                <a:off x="3696" y="2640"/>
                <a:ext cx="336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15" name="Line 13"/>
              <p:cNvSpPr>
                <a:spLocks noChangeShapeType="1"/>
              </p:cNvSpPr>
              <p:nvPr/>
            </p:nvSpPr>
            <p:spPr bwMode="auto">
              <a:xfrm>
                <a:off x="3696" y="2640"/>
                <a:ext cx="48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16" name="Line 14"/>
              <p:cNvSpPr>
                <a:spLocks noChangeShapeType="1"/>
              </p:cNvSpPr>
              <p:nvPr/>
            </p:nvSpPr>
            <p:spPr bwMode="auto">
              <a:xfrm>
                <a:off x="3744" y="2928"/>
                <a:ext cx="336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17" name="Line 15"/>
              <p:cNvSpPr>
                <a:spLocks noChangeShapeType="1"/>
              </p:cNvSpPr>
              <p:nvPr/>
            </p:nvSpPr>
            <p:spPr bwMode="auto">
              <a:xfrm>
                <a:off x="4032" y="2736"/>
                <a:ext cx="48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18" name="Line 16"/>
              <p:cNvSpPr>
                <a:spLocks noChangeShapeType="1"/>
              </p:cNvSpPr>
              <p:nvPr/>
            </p:nvSpPr>
            <p:spPr bwMode="auto">
              <a:xfrm>
                <a:off x="3744" y="2928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19" name="Line 17"/>
              <p:cNvSpPr>
                <a:spLocks noChangeShapeType="1"/>
              </p:cNvSpPr>
              <p:nvPr/>
            </p:nvSpPr>
            <p:spPr bwMode="auto">
              <a:xfrm>
                <a:off x="4080" y="302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46" name="Rectangle 20" descr="Diagonali chiare verso l'alto"/>
            <p:cNvSpPr>
              <a:spLocks noChangeArrowheads="1"/>
            </p:cNvSpPr>
            <p:nvPr/>
          </p:nvSpPr>
          <p:spPr bwMode="auto">
            <a:xfrm>
              <a:off x="3437276" y="5968230"/>
              <a:ext cx="852840" cy="56920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cs typeface="+mn-cs"/>
              </a:endParaRPr>
            </a:p>
          </p:txBody>
        </p:sp>
        <p:sp>
          <p:nvSpPr>
            <p:cNvPr id="20494" name="Rectangle 21" descr="Diagonali chiare verso l'alto"/>
            <p:cNvSpPr>
              <a:spLocks noChangeArrowheads="1"/>
            </p:cNvSpPr>
            <p:nvPr/>
          </p:nvSpPr>
          <p:spPr bwMode="auto">
            <a:xfrm>
              <a:off x="520424" y="4687809"/>
              <a:ext cx="1351652" cy="711396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48" name="Text Box 38"/>
            <p:cNvSpPr txBox="1">
              <a:spLocks noChangeArrowheads="1"/>
            </p:cNvSpPr>
            <p:nvPr/>
          </p:nvSpPr>
          <p:spPr bwMode="auto">
            <a:xfrm>
              <a:off x="2189636" y="6058824"/>
              <a:ext cx="1162186" cy="430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it-IT" sz="2000" b="1" i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Utensile</a:t>
              </a:r>
            </a:p>
          </p:txBody>
        </p:sp>
        <p:sp>
          <p:nvSpPr>
            <p:cNvPr id="49" name="Text Box 39"/>
            <p:cNvSpPr txBox="1">
              <a:spLocks noChangeArrowheads="1"/>
            </p:cNvSpPr>
            <p:nvPr/>
          </p:nvSpPr>
          <p:spPr bwMode="auto">
            <a:xfrm>
              <a:off x="2750219" y="3717032"/>
              <a:ext cx="912658" cy="430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it-IT" sz="2000" b="1" i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Pezzo</a:t>
              </a:r>
            </a:p>
          </p:txBody>
        </p:sp>
        <p:sp>
          <p:nvSpPr>
            <p:cNvPr id="50" name="Text Box 40"/>
            <p:cNvSpPr txBox="1">
              <a:spLocks noChangeArrowheads="1"/>
            </p:cNvSpPr>
            <p:nvPr/>
          </p:nvSpPr>
          <p:spPr bwMode="auto">
            <a:xfrm>
              <a:off x="328430" y="3964886"/>
              <a:ext cx="1416841" cy="430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it-IT" sz="2000" b="1" i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Mandrino</a:t>
              </a:r>
            </a:p>
          </p:txBody>
        </p:sp>
        <p:sp>
          <p:nvSpPr>
            <p:cNvPr id="51" name="Freeform 41" descr="Diagonali chiare verso l'alto"/>
            <p:cNvSpPr>
              <a:spLocks/>
            </p:cNvSpPr>
            <p:nvPr/>
          </p:nvSpPr>
          <p:spPr bwMode="auto">
            <a:xfrm>
              <a:off x="519849" y="4065737"/>
              <a:ext cx="1850951" cy="1902493"/>
            </a:xfrm>
            <a:custGeom>
              <a:avLst/>
              <a:gdLst>
                <a:gd name="T0" fmla="*/ 2147483647 w 1248"/>
                <a:gd name="T1" fmla="*/ 2147483647 h 1284"/>
                <a:gd name="T2" fmla="*/ 2147483647 w 1248"/>
                <a:gd name="T3" fmla="*/ 2147483647 h 1284"/>
                <a:gd name="T4" fmla="*/ 2147483647 w 1248"/>
                <a:gd name="T5" fmla="*/ 0 h 1284"/>
                <a:gd name="T6" fmla="*/ 2147483647 w 1248"/>
                <a:gd name="T7" fmla="*/ 0 h 1284"/>
                <a:gd name="T8" fmla="*/ 2147483647 w 1248"/>
                <a:gd name="T9" fmla="*/ 2147483647 h 1284"/>
                <a:gd name="T10" fmla="*/ 0 w 1248"/>
                <a:gd name="T11" fmla="*/ 2147483647 h 1284"/>
                <a:gd name="T12" fmla="*/ 0 w 1248"/>
                <a:gd name="T13" fmla="*/ 2147483647 h 1284"/>
                <a:gd name="T14" fmla="*/ 2147483647 w 1248"/>
                <a:gd name="T15" fmla="*/ 2147483647 h 1284"/>
                <a:gd name="T16" fmla="*/ 2147483647 w 1248"/>
                <a:gd name="T17" fmla="*/ 2147483647 h 1284"/>
                <a:gd name="T18" fmla="*/ 2147483647 w 1248"/>
                <a:gd name="T19" fmla="*/ 2147483647 h 1284"/>
                <a:gd name="T20" fmla="*/ 2147483647 w 1248"/>
                <a:gd name="T21" fmla="*/ 2147483647 h 1284"/>
                <a:gd name="T22" fmla="*/ 2147483647 w 1248"/>
                <a:gd name="T23" fmla="*/ 2147483647 h 12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48"/>
                <a:gd name="T37" fmla="*/ 0 h 1284"/>
                <a:gd name="T38" fmla="*/ 1248 w 1248"/>
                <a:gd name="T39" fmla="*/ 1284 h 12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48" h="1284">
                  <a:moveTo>
                    <a:pt x="1104" y="180"/>
                  </a:moveTo>
                  <a:lnTo>
                    <a:pt x="1248" y="180"/>
                  </a:lnTo>
                  <a:lnTo>
                    <a:pt x="1248" y="0"/>
                  </a:lnTo>
                  <a:lnTo>
                    <a:pt x="912" y="0"/>
                  </a:lnTo>
                  <a:lnTo>
                    <a:pt x="912" y="420"/>
                  </a:lnTo>
                  <a:lnTo>
                    <a:pt x="0" y="420"/>
                  </a:lnTo>
                  <a:lnTo>
                    <a:pt x="0" y="900"/>
                  </a:lnTo>
                  <a:lnTo>
                    <a:pt x="912" y="900"/>
                  </a:lnTo>
                  <a:lnTo>
                    <a:pt x="912" y="1284"/>
                  </a:lnTo>
                  <a:lnTo>
                    <a:pt x="1248" y="1284"/>
                  </a:lnTo>
                  <a:lnTo>
                    <a:pt x="1248" y="1140"/>
                  </a:lnTo>
                  <a:lnTo>
                    <a:pt x="1104" y="114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cs typeface="+mn-cs"/>
              </a:endParaRPr>
            </a:p>
          </p:txBody>
        </p:sp>
        <p:sp>
          <p:nvSpPr>
            <p:cNvPr id="20499" name="Line 42"/>
            <p:cNvSpPr>
              <a:spLocks noChangeShapeType="1"/>
            </p:cNvSpPr>
            <p:nvPr/>
          </p:nvSpPr>
          <p:spPr bwMode="auto">
            <a:xfrm>
              <a:off x="1125458" y="4362726"/>
              <a:ext cx="363525" cy="5345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00" name="Line 43"/>
            <p:cNvSpPr>
              <a:spLocks noChangeShapeType="1"/>
            </p:cNvSpPr>
            <p:nvPr/>
          </p:nvSpPr>
          <p:spPr bwMode="auto">
            <a:xfrm flipH="1">
              <a:off x="2888119" y="5748943"/>
              <a:ext cx="712060" cy="3877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01" name="Line 44"/>
            <p:cNvSpPr>
              <a:spLocks noChangeShapeType="1"/>
            </p:cNvSpPr>
            <p:nvPr/>
          </p:nvSpPr>
          <p:spPr bwMode="auto">
            <a:xfrm flipV="1">
              <a:off x="2951606" y="4093822"/>
              <a:ext cx="142279" cy="7825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02" name="Line 4"/>
            <p:cNvSpPr>
              <a:spLocks noChangeShapeType="1"/>
            </p:cNvSpPr>
            <p:nvPr/>
          </p:nvSpPr>
          <p:spPr bwMode="auto">
            <a:xfrm>
              <a:off x="251520" y="5043507"/>
              <a:ext cx="46795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03" name="Rectangle 8"/>
            <p:cNvSpPr>
              <a:spLocks noChangeArrowheads="1"/>
            </p:cNvSpPr>
            <p:nvPr/>
          </p:nvSpPr>
          <p:spPr bwMode="auto">
            <a:xfrm>
              <a:off x="2156635" y="4332111"/>
              <a:ext cx="640256" cy="1422792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504" name="Line 23"/>
            <p:cNvSpPr>
              <a:spLocks noChangeShapeType="1"/>
            </p:cNvSpPr>
            <p:nvPr/>
          </p:nvSpPr>
          <p:spPr bwMode="auto">
            <a:xfrm>
              <a:off x="4296126" y="5034986"/>
              <a:ext cx="0" cy="7113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05" name="Line 22"/>
            <p:cNvSpPr>
              <a:spLocks noChangeShapeType="1"/>
            </p:cNvSpPr>
            <p:nvPr/>
          </p:nvSpPr>
          <p:spPr bwMode="auto">
            <a:xfrm>
              <a:off x="4296126" y="5034986"/>
              <a:ext cx="9959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" name="Text Box 49"/>
            <p:cNvSpPr txBox="1">
              <a:spLocks noChangeArrowheads="1"/>
            </p:cNvSpPr>
            <p:nvPr/>
          </p:nvSpPr>
          <p:spPr bwMode="auto">
            <a:xfrm>
              <a:off x="4296952" y="5320391"/>
              <a:ext cx="425565" cy="425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it-IT" sz="2400" dirty="0">
                  <a:solidFill>
                    <a:schemeClr val="accent2">
                      <a:lumMod val="50000"/>
                    </a:schemeClr>
                  </a:solidFill>
                  <a:latin typeface="+mn-lt"/>
                  <a:cs typeface="+mn-cs"/>
                </a:rPr>
                <a:t>x</a:t>
              </a:r>
            </a:p>
          </p:txBody>
        </p:sp>
        <p:sp>
          <p:nvSpPr>
            <p:cNvPr id="60" name="Text Box 50"/>
            <p:cNvSpPr txBox="1">
              <a:spLocks noChangeArrowheads="1"/>
            </p:cNvSpPr>
            <p:nvPr/>
          </p:nvSpPr>
          <p:spPr bwMode="auto">
            <a:xfrm>
              <a:off x="4866081" y="4607597"/>
              <a:ext cx="425566" cy="427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it-IT" sz="2400" dirty="0">
                  <a:solidFill>
                    <a:schemeClr val="accent2">
                      <a:lumMod val="50000"/>
                    </a:schemeClr>
                  </a:solidFill>
                  <a:latin typeface="+mn-lt"/>
                  <a:cs typeface="+mn-cs"/>
                </a:rPr>
                <a:t>z</a:t>
              </a:r>
            </a:p>
          </p:txBody>
        </p:sp>
        <p:sp>
          <p:nvSpPr>
            <p:cNvPr id="20508" name="Line 44"/>
            <p:cNvSpPr>
              <a:spLocks noChangeShapeType="1"/>
            </p:cNvSpPr>
            <p:nvPr/>
          </p:nvSpPr>
          <p:spPr bwMode="auto">
            <a:xfrm flipV="1">
              <a:off x="4355976" y="4437112"/>
              <a:ext cx="216023" cy="4630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" name="Ovale 63"/>
            <p:cNvSpPr/>
            <p:nvPr/>
          </p:nvSpPr>
          <p:spPr>
            <a:xfrm>
              <a:off x="4211498" y="4910150"/>
              <a:ext cx="217055" cy="21537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65" name="Ovale 64"/>
            <p:cNvSpPr/>
            <p:nvPr/>
          </p:nvSpPr>
          <p:spPr>
            <a:xfrm>
              <a:off x="2051199" y="4910150"/>
              <a:ext cx="217055" cy="21537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0511" name="Line 44"/>
            <p:cNvSpPr>
              <a:spLocks noChangeShapeType="1"/>
            </p:cNvSpPr>
            <p:nvPr/>
          </p:nvSpPr>
          <p:spPr bwMode="auto">
            <a:xfrm flipV="1">
              <a:off x="1259632" y="5053726"/>
              <a:ext cx="862359" cy="9675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7" name="Text Box 39"/>
            <p:cNvSpPr txBox="1">
              <a:spLocks noChangeArrowheads="1"/>
            </p:cNvSpPr>
            <p:nvPr/>
          </p:nvSpPr>
          <p:spPr bwMode="auto">
            <a:xfrm>
              <a:off x="251520" y="6016092"/>
              <a:ext cx="2098771" cy="430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it-IT" sz="2000" b="1" i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Zero Macchina</a:t>
              </a:r>
              <a:endParaRPr lang="it-IT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 Box 39"/>
            <p:cNvSpPr txBox="1">
              <a:spLocks noChangeArrowheads="1"/>
            </p:cNvSpPr>
            <p:nvPr/>
          </p:nvSpPr>
          <p:spPr bwMode="auto">
            <a:xfrm>
              <a:off x="3924369" y="4043516"/>
              <a:ext cx="1522805" cy="430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it-IT" sz="2000" b="1" i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Zero Pezzo</a:t>
              </a:r>
              <a:endParaRPr lang="it-IT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8313" y="44450"/>
            <a:ext cx="806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 linguaggio nella programmazione </a:t>
            </a:r>
            <a:r>
              <a:rPr lang="it-IT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c.n.c.</a:t>
            </a:r>
            <a:endParaRPr lang="it-IT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23850" y="620713"/>
            <a:ext cx="84963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linguaggi (programmi) più diffusi adatti ad un controllo numerico sono composti da simboli, lettere dell’alfabeto e da numeri.</a:t>
            </a:r>
          </a:p>
          <a:p>
            <a:pPr algn="just"/>
            <a:r>
              <a:rPr lang="it-IT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  eseguire  il  programma  contenente  tutte  le  istruzioni  dettagliate, codificate  e  ordinate, occorre  una  successione  di blocchi.</a:t>
            </a:r>
          </a:p>
        </p:txBody>
      </p:sp>
      <p:sp>
        <p:nvSpPr>
          <p:cNvPr id="7" name="Rettangolo 6"/>
          <p:cNvSpPr/>
          <p:nvPr/>
        </p:nvSpPr>
        <p:spPr>
          <a:xfrm>
            <a:off x="323850" y="2411413"/>
            <a:ext cx="4176713" cy="4184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+mn-cs"/>
              </a:rPr>
              <a:t>Blocco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b="1" i="1" dirty="0">
                <a:latin typeface="Times New Roman" pitchFamily="18" charset="0"/>
                <a:cs typeface="+mn-cs"/>
              </a:rPr>
              <a:t>E’ il numero  di informazioni  che viene trasferito dalla  tastiera  all’ unità di governo.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900" b="1" i="1" dirty="0">
              <a:latin typeface="Times New Roman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+mn-cs"/>
              </a:rPr>
              <a:t>Istruzioni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b="1" i="1" dirty="0">
                <a:latin typeface="Times New Roman" pitchFamily="18" charset="0"/>
                <a:cs typeface="+mn-cs"/>
              </a:rPr>
              <a:t>Le  informazioni  contenute  in  ciascun  blocco  che  definiscono  i  vari  tipi  di  comando.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900" b="1" i="1" dirty="0">
              <a:latin typeface="Times New Roman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+mn-cs"/>
              </a:rPr>
              <a:t>Caratteri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b="1" i="1" dirty="0">
                <a:latin typeface="Times New Roman" pitchFamily="18" charset="0"/>
                <a:cs typeface="+mn-cs"/>
              </a:rPr>
              <a:t>Lettere  e  numeri  che  servono , a determinare il comando  dei  vari organi  della macchina.</a:t>
            </a:r>
            <a:endParaRPr lang="it-IT" sz="1900" b="1" i="1" dirty="0">
              <a:latin typeface="Times New Roman" pitchFamily="18" charset="0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87900" y="2924175"/>
            <a:ext cx="4176713" cy="324167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marL="342900" indent="-34290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1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Blocchi                  Istruzioni                            Caratteri</a:t>
            </a: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it-IT" sz="1500" b="1" i="1" dirty="0">
                <a:latin typeface="Times New Roman" pitchFamily="18" charset="0"/>
                <a:cs typeface="+mn-cs"/>
              </a:rPr>
              <a:t>N 10                V</a:t>
            </a:r>
            <a:r>
              <a:rPr lang="it-IT" sz="1500" b="1" i="1" dirty="0" err="1">
                <a:latin typeface="Times New Roman" pitchFamily="18" charset="0"/>
                <a:cs typeface="+mn-cs"/>
              </a:rPr>
              <a:t>elocita</a:t>
            </a:r>
            <a:r>
              <a:rPr lang="it-IT" sz="1500" b="1" i="1" dirty="0">
                <a:latin typeface="Times New Roman" pitchFamily="18" charset="0"/>
                <a:cs typeface="+mn-cs"/>
              </a:rPr>
              <a:t>’  rotazione                S 400</a:t>
            </a: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it-IT" sz="1500" b="1" i="1" dirty="0">
                <a:latin typeface="Times New Roman" pitchFamily="18" charset="0"/>
                <a:cs typeface="+mn-cs"/>
              </a:rPr>
              <a:t>                       mandrino : 400 giri/min</a:t>
            </a: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endParaRPr lang="it-IT" sz="1500" b="1" i="1" dirty="0">
              <a:latin typeface="Times New Roman" pitchFamily="18" charset="0"/>
              <a:cs typeface="+mn-cs"/>
            </a:endParaRP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it-IT" sz="1500" b="1" i="1" dirty="0">
                <a:latin typeface="Times New Roman" pitchFamily="18" charset="0"/>
                <a:cs typeface="+mn-cs"/>
              </a:rPr>
              <a:t>                        Cerca  l’utensile  1                  T 1</a:t>
            </a: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endParaRPr lang="it-IT" sz="1500" b="1" i="1" dirty="0">
              <a:latin typeface="Times New Roman" pitchFamily="18" charset="0"/>
              <a:cs typeface="+mn-cs"/>
            </a:endParaRP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it-IT" sz="1500" b="1" i="1" dirty="0">
                <a:latin typeface="Times New Roman" pitchFamily="18" charset="0"/>
                <a:cs typeface="+mn-cs"/>
              </a:rPr>
              <a:t>                         Rotazione  del  mandrino       M 3</a:t>
            </a: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it-IT" sz="1500" b="1" i="1" dirty="0">
                <a:latin typeface="Times New Roman" pitchFamily="18" charset="0"/>
                <a:cs typeface="+mn-cs"/>
              </a:rPr>
              <a:t>                              in  senso  orario </a:t>
            </a:r>
          </a:p>
          <a:p>
            <a:pPr marL="342900" indent="-342900" algn="ctr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it-IT" sz="24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+mn-cs"/>
              </a:rPr>
              <a:t>N 10  S400  T1  M3</a:t>
            </a:r>
            <a:endParaRPr lang="it-IT" sz="2400" u="sng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</TotalTime>
  <Words>759</Words>
  <Application>Microsoft Office PowerPoint</Application>
  <PresentationFormat>On-screen Show (4:3)</PresentationFormat>
  <Paragraphs>138</Paragraphs>
  <Slides>16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Calibri</vt:lpstr>
      <vt:lpstr>Arial</vt:lpstr>
      <vt:lpstr>Adobe Garamond Pro Bold</vt:lpstr>
      <vt:lpstr>Verdana</vt:lpstr>
      <vt:lpstr>Times New Roman</vt:lpstr>
      <vt:lpstr>Monotype Sorts</vt:lpstr>
      <vt:lpstr>Tema di Office</vt:lpstr>
      <vt:lpstr>Università di Camerino Facoltà di Scienze e Tecnologie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di Camerino CORSO PAS C320</dc:title>
  <dc:creator>Damiano</dc:creator>
  <cp:lastModifiedBy>STEFANO</cp:lastModifiedBy>
  <cp:revision>694</cp:revision>
  <dcterms:created xsi:type="dcterms:W3CDTF">2014-04-18T07:24:53Z</dcterms:created>
  <dcterms:modified xsi:type="dcterms:W3CDTF">2014-07-10T08:04:17Z</dcterms:modified>
</cp:coreProperties>
</file>