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png" ContentType="image/pn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1" r:id="rId6"/>
    <p:sldId id="260" r:id="rId7"/>
    <p:sldId id="267" r:id="rId8"/>
    <p:sldId id="263" r:id="rId9"/>
    <p:sldId id="264" r:id="rId10"/>
    <p:sldId id="265" r:id="rId11"/>
    <p:sldId id="266" r:id="rId12"/>
    <p:sldId id="269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2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1.doc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6"/>
          <p:cNvSpPr>
            <a:spLocks noChangeArrowheads="1" noChangeShapeType="1" noTextEdit="1"/>
          </p:cNvSpPr>
          <p:nvPr/>
        </p:nvSpPr>
        <p:spPr bwMode="auto">
          <a:xfrm>
            <a:off x="5422310" y="3974580"/>
            <a:ext cx="3395277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it-IT" sz="2000" kern="10" dirty="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ahoma"/>
                <a:ea typeface="Tahoma"/>
                <a:cs typeface="Tahoma"/>
              </a:rPr>
              <a:t>DEI RISCHI DI INFORTUNIO </a:t>
            </a:r>
          </a:p>
        </p:txBody>
      </p:sp>
      <p:sp>
        <p:nvSpPr>
          <p:cNvPr id="5" name="WordArt 14"/>
          <p:cNvSpPr>
            <a:spLocks noChangeArrowheads="1" noChangeShapeType="1" noTextEdit="1"/>
          </p:cNvSpPr>
          <p:nvPr/>
        </p:nvSpPr>
        <p:spPr bwMode="auto">
          <a:xfrm>
            <a:off x="5261340" y="2816487"/>
            <a:ext cx="3556247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it-IT" sz="2000" kern="10" dirty="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Tahoma"/>
                <a:ea typeface="Tahoma"/>
                <a:cs typeface="Tahoma"/>
              </a:rPr>
              <a:t>OGNI MACCHINA PRESENTA </a:t>
            </a:r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095454"/>
              </p:ext>
            </p:extLst>
          </p:nvPr>
        </p:nvGraphicFramePr>
        <p:xfrm>
          <a:off x="333492" y="2720889"/>
          <a:ext cx="48006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o" r:id="rId3" imgW="4010660" imgH="3162300" progId="Word.Document.8">
                  <p:embed/>
                </p:oleObj>
              </mc:Choice>
              <mc:Fallback>
                <p:oleObj name="Documento" r:id="rId3" imgW="4010660" imgH="31623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92" y="2720889"/>
                        <a:ext cx="48006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322922" y="575909"/>
            <a:ext cx="6498158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smtClean="0">
                <a:latin typeface="Arial Black" pitchFamily="34" charset="0"/>
              </a:rPr>
              <a:t>SICUREZZA DELLE MACCHINE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009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80" y="219160"/>
            <a:ext cx="8103024" cy="1143000"/>
          </a:xfrm>
        </p:spPr>
        <p:txBody>
          <a:bodyPr/>
          <a:lstStyle/>
          <a:p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CARATTERISTICHE DELLE </a:t>
            </a:r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PROTEZIONI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9425" y="1774398"/>
            <a:ext cx="9139529" cy="32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000090"/>
              </a:buClr>
              <a:buFont typeface="Wingdings" charset="2"/>
              <a:buChar char="Ø"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ESSERE DI ROBUSTA COSTRUZIONE</a:t>
            </a:r>
          </a:p>
          <a:p>
            <a:pPr algn="ctr">
              <a:buClr>
                <a:srgbClr val="000090"/>
              </a:buClr>
              <a:buFont typeface="Wingdings" charset="2"/>
              <a:buChar char="Ø"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NON PROVOCARE RISCHI SUPPLEMENTARI</a:t>
            </a:r>
          </a:p>
          <a:p>
            <a:pPr algn="ctr">
              <a:buClr>
                <a:srgbClr val="000090"/>
              </a:buClr>
              <a:buFont typeface="Wingdings" charset="2"/>
              <a:buChar char="Ø"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NON ESSERE FACILMENTE NEUTRALIZZATE O RESE INEFFICACI</a:t>
            </a:r>
          </a:p>
          <a:p>
            <a:pPr algn="ctr">
              <a:buClr>
                <a:srgbClr val="000090"/>
              </a:buClr>
              <a:buFont typeface="Wingdings" charset="2"/>
              <a:buChar char="Ø"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NON LIMITARE PIU’ DEL NECESSARIO LO SVOLGIMENTO 	DEL CICLO DI LAVORO</a:t>
            </a:r>
            <a:endParaRPr lang="it-IT" dirty="0" smtClean="0">
              <a:solidFill>
                <a:srgbClr val="000000"/>
              </a:solidFill>
              <a:latin typeface="Tahoma" pitchFamily="34" charset="0"/>
            </a:endParaRPr>
          </a:p>
          <a:p>
            <a:pPr algn="ctr">
              <a:buFont typeface="Wingdings" charset="2"/>
              <a:buChar char="Ø"/>
            </a:pP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7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641141" y="164476"/>
            <a:ext cx="5829300" cy="543860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RIPARO FISSO</a:t>
            </a:r>
          </a:p>
        </p:txBody>
      </p:sp>
      <p:sp>
        <p:nvSpPr>
          <p:cNvPr id="3" name="Rectangle 2051"/>
          <p:cNvSpPr txBox="1">
            <a:spLocks noChangeArrowheads="1"/>
          </p:cNvSpPr>
          <p:nvPr/>
        </p:nvSpPr>
        <p:spPr>
          <a:xfrm>
            <a:off x="268284" y="602092"/>
            <a:ext cx="8639937" cy="2173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40000"/>
              </a:lnSpc>
              <a:buFontTx/>
              <a:buNone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DEVE ESSERE MANTENUTO NELLA SUA POSIZIONE DI CHIUSURA IN MODO PERMANENTE CON ELEMENTI DI FISSAGGIO CHE RICHIEDANO L’USO DI APPOSITI ATTREZZI PER LA RIMOZIONE</a:t>
            </a:r>
            <a:endParaRPr lang="it-IT" sz="2800" dirty="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41141" y="2775529"/>
            <a:ext cx="6443053" cy="59756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RIPARO REGOLABILE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68284" y="3516203"/>
            <a:ext cx="5410092" cy="2995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Tx/>
              <a:buNone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DEVE ESSERE REGOLATO MANUALMENTE IN BASE ALL’OPERAZIONE DA SVOLGERE IN MODO DA CONSENTIRE IL SOLO PASSAGGIO DEL MATERIALE IN LAVORAZIONE</a:t>
            </a:r>
            <a:endParaRPr lang="it-IT" dirty="0" smtClean="0">
              <a:solidFill>
                <a:srgbClr val="000000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dirty="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7" name="Picture 4" descr="C:\WINDOWS\TEMP\regolabil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177" y="3534623"/>
            <a:ext cx="3448718" cy="297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09082" y="126835"/>
            <a:ext cx="5829300" cy="1143000"/>
          </a:xfrm>
        </p:spPr>
        <p:txBody>
          <a:bodyPr/>
          <a:lstStyle/>
          <a:p>
            <a:pPr algn="l"/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RIPARO MOBILE INTERBLOCCATO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8813" y="1609964"/>
            <a:ext cx="6248495" cy="4284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40000"/>
              </a:lnSpc>
              <a:spcBef>
                <a:spcPts val="0"/>
              </a:spcBef>
              <a:buFontTx/>
              <a:buNone/>
            </a:pPr>
            <a:r>
              <a:rPr lang="it-IT" b="1" dirty="0" smtClean="0">
                <a:solidFill>
                  <a:srgbClr val="000000"/>
                </a:solidFill>
                <a:latin typeface="Tahoma" pitchFamily="34" charset="0"/>
              </a:rPr>
              <a:t>RIPARO MOBILE ASSOCIATO AD UN MICRO INTERRUTTORE IN MODO CHE</a:t>
            </a:r>
          </a:p>
          <a:p>
            <a:pPr marL="357188" indent="-357188">
              <a:lnSpc>
                <a:spcPct val="14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rgbClr val="000000"/>
                </a:solidFill>
                <a:latin typeface="Arial Narrow" pitchFamily="34" charset="0"/>
              </a:rPr>
              <a:t>ALL’APERTURA SI ARRESTI LA MACCHINA</a:t>
            </a:r>
          </a:p>
          <a:p>
            <a:pPr marL="357188" indent="-357188">
              <a:lnSpc>
                <a:spcPct val="14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rgbClr val="000000"/>
                </a:solidFill>
                <a:latin typeface="Arial Narrow" pitchFamily="34" charset="0"/>
              </a:rPr>
              <a:t>NON CONSENTA LA MESSA IN MOTO DELLA MACCHINA, SE IL RIPARO E’ APERTO</a:t>
            </a:r>
          </a:p>
          <a:p>
            <a:pPr marL="357188" indent="-357188">
              <a:lnSpc>
                <a:spcPct val="14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rgbClr val="000000"/>
                </a:solidFill>
                <a:latin typeface="Arial Narrow" pitchFamily="34" charset="0"/>
              </a:rPr>
              <a:t>LA RICHIUSURA NON PROVOCHI LA MESSA IN MOTO DELLA MACCHINA</a:t>
            </a:r>
            <a:r>
              <a:rPr lang="it-IT" sz="2500" dirty="0" smtClean="0">
                <a:solidFill>
                  <a:srgbClr val="000000"/>
                </a:solidFill>
              </a:rPr>
              <a:t>  </a:t>
            </a:r>
            <a:endParaRPr lang="it-IT" sz="2500" dirty="0">
              <a:solidFill>
                <a:srgbClr val="000000"/>
              </a:solidFill>
            </a:endParaRPr>
          </a:p>
        </p:txBody>
      </p:sp>
      <p:pic>
        <p:nvPicPr>
          <p:cNvPr id="4" name="Picture 4" descr="C:\WINDOWS\TEMP\MOB-INTER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194" y="126835"/>
            <a:ext cx="2571328" cy="57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562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WINDOWS\TEMP\DOPPI-COM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505" y="1140871"/>
            <a:ext cx="2663626" cy="495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79375" y="164475"/>
            <a:ext cx="7713014" cy="597525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COMANDO A DUE MANI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2961" y="1140871"/>
            <a:ext cx="5778134" cy="515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COMANDO AD AZIONE MANTENUTA CHE RICHIEDE L’AZIONAMENTO SIMULTANEO DI DUE COMANDI MANUALI</a:t>
            </a:r>
            <a:endParaRPr lang="it-IT" dirty="0" smtClean="0">
              <a:solidFill>
                <a:schemeClr val="tx1"/>
              </a:solidFill>
            </a:endParaRPr>
          </a:p>
          <a:p>
            <a:pPr marL="357188" indent="-357188">
              <a:lnSpc>
                <a:spcPct val="13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chemeClr val="tx1"/>
                </a:solidFill>
                <a:latin typeface="Arial Narrow" pitchFamily="34" charset="0"/>
              </a:rPr>
              <a:t>I PULSANTI DEVONO ESSERE A DISTANZA DI SICUREZZA</a:t>
            </a:r>
          </a:p>
          <a:p>
            <a:pPr marL="357188" indent="-357188">
              <a:lnSpc>
                <a:spcPct val="13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chemeClr val="tx1"/>
                </a:solidFill>
                <a:latin typeface="Arial Narrow" pitchFamily="34" charset="0"/>
              </a:rPr>
              <a:t>AL RILASCIO DI UN SOLO PULSANTE LA MACCHINA SI FERMA</a:t>
            </a:r>
          </a:p>
          <a:p>
            <a:pPr marL="357188" indent="-357188">
              <a:lnSpc>
                <a:spcPct val="130000"/>
              </a:lnSpc>
              <a:spcBef>
                <a:spcPts val="0"/>
              </a:spcBef>
            </a:pPr>
            <a:r>
              <a:rPr lang="it-IT" sz="2500" b="1" dirty="0" smtClean="0">
                <a:solidFill>
                  <a:schemeClr val="tx1"/>
                </a:solidFill>
                <a:latin typeface="Arial Narrow" pitchFamily="34" charset="0"/>
              </a:rPr>
              <a:t>TERMINATO IL CICLO LA MACCHINA SI ARRESTA </a:t>
            </a:r>
            <a:endParaRPr lang="it-IT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9119" y="264601"/>
            <a:ext cx="7549614" cy="561748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BARRIERE IMMATERIALI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99726" y="1167624"/>
            <a:ext cx="4225326" cy="4771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DISPOSITIVI FOTOELETTRICI COMPOSTI DA UN EMETTITORE OTTICO E DA UN RIFLETTITORE RICEVITORE (FOTOCELLULE)</a:t>
            </a:r>
          </a:p>
          <a:p>
            <a:pPr marL="0" indent="0">
              <a:buFontTx/>
              <a:buNone/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L’INTRODUZIONE DI PARTE DEL CORPO O ALTRO INTERROMPE IL FASCIO OTTICO E ARRESTA LA MACCHINA</a:t>
            </a:r>
          </a:p>
        </p:txBody>
      </p:sp>
      <p:pic>
        <p:nvPicPr>
          <p:cNvPr id="4" name="Picture 4" descr="C:\WINDOWS\TEMP\FOTOCEL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802" y="1257064"/>
            <a:ext cx="4234392" cy="427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914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8455" y="100126"/>
            <a:ext cx="5829300" cy="597525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CORDE DI GUARDIA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5617" y="1031144"/>
            <a:ext cx="8044832" cy="1133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Tx/>
              <a:buNone/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SONO SISTEMI A CONTROLLO ELETTRONICO E/O MECCANICO E AL </a:t>
            </a: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b="1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b="1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b="1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b="1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Picture 4" descr="C:\WINDOWS\TEMP\BARRE PROT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34" y="1762210"/>
            <a:ext cx="4464496" cy="469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325617" y="2003115"/>
            <a:ext cx="3984806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sz="2400" b="1" dirty="0" smtClean="0">
                <a:latin typeface="Tahoma" pitchFamily="34" charset="0"/>
              </a:rPr>
              <a:t>CONTATTO </a:t>
            </a:r>
            <a:r>
              <a:rPr lang="it-IT" sz="2400" b="1" dirty="0">
                <a:latin typeface="Tahoma" pitchFamily="34" charset="0"/>
              </a:rPr>
              <a:t>SI ARRESTA LA MACCHINA</a:t>
            </a:r>
          </a:p>
        </p:txBody>
      </p:sp>
    </p:spTree>
    <p:extLst>
      <p:ext uri="{BB962C8B-B14F-4D97-AF65-F5344CB8AC3E}">
        <p14:creationId xmlns:p14="http://schemas.microsoft.com/office/powerpoint/2010/main" val="403893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5370" y="368453"/>
            <a:ext cx="5829300" cy="490195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PRINCIPALI RISCHI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05371" y="1267052"/>
            <a:ext cx="5441546" cy="4886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SCHIACCIAMENTO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CESOIAMENTO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AFFERRAMENTO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TAGLIO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PROIEZIONE DI MATERIALI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USTIONI</a:t>
            </a:r>
          </a:p>
          <a:p>
            <a:pPr marL="0" indent="0" algn="ctr">
              <a:buNone/>
            </a:pPr>
            <a:r>
              <a:rPr lang="it-IT" sz="2800" b="1" i="1" dirty="0" smtClean="0">
                <a:solidFill>
                  <a:srgbClr val="000090"/>
                </a:solidFill>
                <a:latin typeface="Tahoma" pitchFamily="34" charset="0"/>
              </a:rPr>
              <a:t>RISCHIO ELETTRICO</a:t>
            </a:r>
            <a:endParaRPr lang="it-IT" sz="2800" dirty="0">
              <a:solidFill>
                <a:srgbClr val="00009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3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96773"/>
            <a:ext cx="8366350" cy="608209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CAUSE DI INFORTUNIO</a:t>
            </a:r>
            <a:endParaRPr lang="it-IT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41691" y="1233834"/>
            <a:ext cx="8339009" cy="50092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USO DI ATTREZZATURE PRIVE DI SISTEMI DI SICUREZZA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MANOMISSIONE DEI DISPOSITIVI DI PROTEZIONE PRESENTI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SCARSA FORMAZIONE E ADDESTRAMENTO  SULL’USO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DISATTENZIONE, FRETTA, O SOTTOVALUTAZIONE DEL PERICOLO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SCARSA MANUTENZIONE DELLE ATTREZZATURE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ABBIGLIAMENTO NON IDONEO</a:t>
            </a:r>
          </a:p>
          <a:p>
            <a:pPr marL="447675" indent="-358775"/>
            <a:r>
              <a:rPr lang="it-IT" i="1" dirty="0" smtClean="0">
                <a:solidFill>
                  <a:srgbClr val="000000"/>
                </a:solidFill>
                <a:latin typeface="Tahoma" pitchFamily="34" charset="0"/>
              </a:rPr>
              <a:t>MANCATO USO DEI DPI </a:t>
            </a:r>
            <a:endParaRPr lang="it-IT" i="1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11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90500"/>
            <a:ext cx="8249582" cy="1143000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OBBLIGHI </a:t>
            </a:r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DEL DATORE </a:t>
            </a:r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DI LAVORO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14178" y="1432464"/>
            <a:ext cx="8610724" cy="4918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FORNIRE ATTREZZATURE CHE SODDISFINO LE NORME DI SICUREZZA </a:t>
            </a:r>
            <a:endParaRPr lang="it-IT" sz="1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A DISPOSIZIONE ATTREZZATURE IDONEE AL LAVORO DA SVOLGERE</a:t>
            </a: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ASSICURARSI CHE I LAVORATORI SIANO IN GRADO DI SVOLGERE IL LAVORO ASSEGNATO</a:t>
            </a:r>
            <a:endParaRPr lang="it-IT" sz="1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 FORMARE ED ADDESTRARE I LAVORATORI SULLE CONDIZIONI DÌ UTILIZZO</a:t>
            </a: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FORNIRE IDONEI DISPOSITIVI DI PROTEZIONE INDIVIDUALI</a:t>
            </a:r>
            <a:endParaRPr lang="it-IT" sz="28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3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49" y="190500"/>
            <a:ext cx="8356895" cy="650259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OBBLIGHI DEI LAVORATORI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32419" y="1517032"/>
            <a:ext cx="8438825" cy="4368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UTILIZZARE LE ATTREZZATURE CONFORMEMENTE ALLA FORMAZIONE ED ADDESTRAMENTO RICEVUTI</a:t>
            </a: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NON RIMUOVERE O MODIFICARE LE PROTEZIONI SENZA AUTORIZZAZIONE</a:t>
            </a: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NON COMPIERE AZIONI PERICOLOSE CHE POSSANO COMPROMETTERE L’INCOLUMITA’ PROPRIA E DI ALTRI</a:t>
            </a:r>
          </a:p>
          <a:p>
            <a:r>
              <a:rPr lang="it-IT" dirty="0" smtClean="0">
                <a:solidFill>
                  <a:srgbClr val="000000"/>
                </a:solidFill>
                <a:latin typeface="Tahoma" pitchFamily="34" charset="0"/>
              </a:rPr>
              <a:t>SEGNALARE IMMEDIATAMENTE LE DEFICIENZE DEI SISTEMI DI SICUREZZA O EVENTUALI SITUAZIONI DI PERICOLO</a:t>
            </a:r>
            <a:endParaRPr lang="it-IT" sz="28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6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8715" y="150898"/>
            <a:ext cx="6347031" cy="67197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 dirty="0">
                <a:ln w="19050">
                  <a:solidFill>
                    <a:srgbClr val="5B6973">
                      <a:tint val="1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Arial Black" pitchFamily="34" charset="0"/>
              </a:rPr>
              <a:t>NORMATIVA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073135" y="905318"/>
            <a:ext cx="72257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0090"/>
                </a:solidFill>
                <a:latin typeface="Tahoma" pitchFamily="34" charset="0"/>
              </a:rPr>
              <a:t>D.P.R. 24.07.1996 </a:t>
            </a:r>
            <a:r>
              <a:rPr lang="it-IT" sz="2000" b="1" dirty="0" err="1">
                <a:solidFill>
                  <a:srgbClr val="000090"/>
                </a:solidFill>
                <a:latin typeface="Tahoma" pitchFamily="34" charset="0"/>
              </a:rPr>
              <a:t>n</a:t>
            </a:r>
            <a:r>
              <a:rPr lang="it-IT" sz="2000" b="1" dirty="0">
                <a:solidFill>
                  <a:srgbClr val="000090"/>
                </a:solidFill>
                <a:latin typeface="Tahoma" pitchFamily="34" charset="0"/>
              </a:rPr>
              <a:t> 459</a:t>
            </a:r>
            <a:endParaRPr lang="it-IT" sz="2000" dirty="0">
              <a:solidFill>
                <a:srgbClr val="000090"/>
              </a:solidFill>
              <a:latin typeface="Tahoma" pitchFamily="34" charset="0"/>
            </a:endParaRPr>
          </a:p>
          <a:p>
            <a:pPr algn="ctr"/>
            <a:r>
              <a:rPr lang="it-IT" sz="2000" dirty="0">
                <a:solidFill>
                  <a:srgbClr val="000090"/>
                </a:solidFill>
                <a:latin typeface="Tahoma" pitchFamily="34" charset="0"/>
              </a:rPr>
              <a:t>(DIRETTIVA MACCHINE)</a:t>
            </a:r>
          </a:p>
          <a:p>
            <a:pPr algn="ctr"/>
            <a:endParaRPr lang="it-IT" sz="2000" dirty="0">
              <a:solidFill>
                <a:srgbClr val="000090"/>
              </a:solidFill>
              <a:latin typeface="Tahoma" pitchFamily="34" charset="0"/>
            </a:endParaRPr>
          </a:p>
          <a:p>
            <a:pPr algn="ctr"/>
            <a:r>
              <a:rPr lang="it-IT" sz="2000" i="1" dirty="0">
                <a:solidFill>
                  <a:srgbClr val="000090"/>
                </a:solidFill>
                <a:latin typeface="Tahoma" pitchFamily="34" charset="0"/>
              </a:rPr>
              <a:t>Requisiti minimi di sicurezza cui devono attenersi i costruttori di macchine per poterle costruire e commercializzare all’interno della Comunità Europea</a:t>
            </a:r>
            <a:endParaRPr lang="it-IT" sz="2000" dirty="0">
              <a:solidFill>
                <a:srgbClr val="000090"/>
              </a:solidFill>
              <a:latin typeface="Tahom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90347" y="3790000"/>
            <a:ext cx="8132207" cy="2148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b="1" dirty="0" smtClean="0">
                <a:solidFill>
                  <a:srgbClr val="000090"/>
                </a:solidFill>
                <a:latin typeface="Tahoma" pitchFamily="34" charset="0"/>
              </a:rPr>
              <a:t>GARANTIRE LA LIBERA CIRCOLAZIONE </a:t>
            </a:r>
            <a:r>
              <a:rPr lang="it-IT" dirty="0" smtClean="0">
                <a:solidFill>
                  <a:srgbClr val="000090"/>
                </a:solidFill>
                <a:latin typeface="Tahoma" pitchFamily="34" charset="0"/>
              </a:rPr>
              <a:t> 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dirty="0" smtClean="0">
                <a:solidFill>
                  <a:srgbClr val="000090"/>
                </a:solidFill>
                <a:latin typeface="Tahoma" pitchFamily="34" charset="0"/>
              </a:rPr>
              <a:t>ALLE SOLE MACCHINE, CHE, QUALUNQUE NE SIA LA PROVENIENZA, SODDISFINO PRECISI REQUISITI DI SICUREZZA E SALUTE</a:t>
            </a:r>
            <a:r>
              <a:rPr lang="it-IT" dirty="0" smtClean="0">
                <a:solidFill>
                  <a:srgbClr val="000090"/>
                </a:solidFill>
              </a:rPr>
              <a:t>  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538781" y="3079344"/>
            <a:ext cx="4543904" cy="6031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OBIETTIVI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32510" y="935253"/>
            <a:ext cx="4739680" cy="2016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it-IT" dirty="0" smtClean="0">
                <a:solidFill>
                  <a:srgbClr val="000090"/>
                </a:solidFill>
                <a:latin typeface="Tahoma" pitchFamily="34" charset="0"/>
              </a:rPr>
              <a:t>I COSTRUTTORI DI MACCHINE  DEVONO </a:t>
            </a:r>
            <a:r>
              <a:rPr lang="it-IT" b="1" dirty="0" smtClean="0">
                <a:solidFill>
                  <a:srgbClr val="000090"/>
                </a:solidFill>
                <a:latin typeface="Tahoma" pitchFamily="34" charset="0"/>
              </a:rPr>
              <a:t>CERTIFICARE</a:t>
            </a:r>
            <a:r>
              <a:rPr lang="it-IT" dirty="0" smtClean="0">
                <a:solidFill>
                  <a:srgbClr val="000090"/>
                </a:solidFill>
                <a:latin typeface="Tahoma" pitchFamily="34" charset="0"/>
              </a:rPr>
              <a:t> PER ISCRITTO </a:t>
            </a:r>
            <a:r>
              <a:rPr lang="it-IT" b="1" dirty="0" smtClean="0">
                <a:solidFill>
                  <a:srgbClr val="000090"/>
                </a:solidFill>
                <a:latin typeface="Tahoma" pitchFamily="34" charset="0"/>
              </a:rPr>
              <a:t>LA RISPONDENZA AI REQUISITI MINIMI DI SICUREZZA E SALUTE</a:t>
            </a:r>
            <a:r>
              <a:rPr lang="it-IT" dirty="0" smtClean="0">
                <a:solidFill>
                  <a:srgbClr val="000090"/>
                </a:solidFill>
              </a:rPr>
              <a:t> 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32511" y="222235"/>
            <a:ext cx="2360896" cy="6031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NOVITA’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4633" y="3023155"/>
            <a:ext cx="491853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Arial Black" pitchFamily="34" charset="0"/>
              </a:rPr>
              <a:t>OGNI MACCHINA DEVE ESSERE </a:t>
            </a:r>
            <a:r>
              <a:rPr lang="it-IT" sz="2400" b="1" dirty="0" smtClean="0">
                <a:solidFill>
                  <a:srgbClr val="FF0000"/>
                </a:solidFill>
                <a:latin typeface="Arial Black" pitchFamily="34" charset="0"/>
              </a:rPr>
              <a:t>ACCOMPAGNATA DA: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7" name="Rectangle 5123"/>
          <p:cNvSpPr txBox="1">
            <a:spLocks noChangeArrowheads="1"/>
          </p:cNvSpPr>
          <p:nvPr/>
        </p:nvSpPr>
        <p:spPr>
          <a:xfrm>
            <a:off x="211875" y="4277148"/>
            <a:ext cx="4941923" cy="20761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DICHIARAZIONE DI CONFORMITA’ CE</a:t>
            </a:r>
          </a:p>
          <a:p>
            <a:pPr>
              <a:spcBef>
                <a:spcPts val="800"/>
              </a:spcBef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MARCATURA CE</a:t>
            </a:r>
          </a:p>
          <a:p>
            <a:pPr>
              <a:spcBef>
                <a:spcPts val="800"/>
              </a:spcBef>
            </a:pPr>
            <a:r>
              <a:rPr lang="it-IT" b="1" dirty="0" smtClean="0">
                <a:solidFill>
                  <a:schemeClr val="tx1"/>
                </a:solidFill>
                <a:latin typeface="Tahoma" pitchFamily="34" charset="0"/>
              </a:rPr>
              <a:t>MANUALE DI ISTRUZIONE, USO E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MANUTENZIONE</a:t>
            </a:r>
            <a:endParaRPr lang="it-IT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Picture 4" descr="C:\WINDOWS\TEMP\C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191" y="222235"/>
            <a:ext cx="4046608" cy="59623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299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" y="1377415"/>
            <a:ext cx="8871252" cy="2504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CHI INTENDE IMMETTERE SUL MERCATO  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sz="2300" b="1" dirty="0" smtClean="0">
                <a:solidFill>
                  <a:schemeClr val="tx1"/>
                </a:solidFill>
                <a:latin typeface="Tahoma" pitchFamily="34" charset="0"/>
              </a:rPr>
              <a:t>MACCHINE COSTRUITE PRIMA</a:t>
            </a:r>
            <a:r>
              <a:rPr lang="it-IT" sz="2300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DEL </a:t>
            </a:r>
            <a:r>
              <a:rPr lang="it-IT" sz="2300" dirty="0" err="1" smtClean="0">
                <a:solidFill>
                  <a:schemeClr val="tx1"/>
                </a:solidFill>
                <a:latin typeface="Tahoma" pitchFamily="34" charset="0"/>
              </a:rPr>
              <a:t>D.Lgs.</a:t>
            </a: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 459/96 E QUINDI 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it-IT" sz="2300" b="1" dirty="0" smtClean="0">
                <a:solidFill>
                  <a:schemeClr val="tx1"/>
                </a:solidFill>
                <a:latin typeface="Tahoma" pitchFamily="34" charset="0"/>
              </a:rPr>
              <a:t>NON MARCATE CE</a:t>
            </a:r>
            <a:r>
              <a:rPr lang="it-IT" sz="2300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DEVE PRODURRE UN </a:t>
            </a:r>
            <a:r>
              <a:rPr lang="it-IT" sz="2300" b="1" dirty="0" smtClean="0">
                <a:solidFill>
                  <a:schemeClr val="tx1"/>
                </a:solidFill>
                <a:latin typeface="Tahoma" pitchFamily="34" charset="0"/>
              </a:rPr>
              <a:t>ATTESTATO DI CONFORMITA’</a:t>
            </a: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  </a:t>
            </a:r>
            <a:r>
              <a:rPr lang="it-IT" sz="2300" i="1" dirty="0" smtClean="0">
                <a:solidFill>
                  <a:schemeClr val="tx1"/>
                </a:solidFill>
                <a:latin typeface="Tahoma" pitchFamily="34" charset="0"/>
              </a:rPr>
              <a:t>dichiarando che la macchina è conforme alla normativa antecedente</a:t>
            </a:r>
            <a:r>
              <a:rPr lang="it-IT" sz="2300" dirty="0" smtClean="0">
                <a:solidFill>
                  <a:schemeClr val="tx1"/>
                </a:solidFill>
              </a:rPr>
              <a:t>  </a:t>
            </a:r>
            <a:endParaRPr lang="it-IT" sz="2300" dirty="0">
              <a:solidFill>
                <a:schemeClr val="tx1"/>
              </a:solidFill>
            </a:endParaRPr>
          </a:p>
        </p:txBody>
      </p:sp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4627" y="98262"/>
            <a:ext cx="8531419" cy="1143000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MACCHINE USATE </a:t>
            </a:r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NON MARCATE </a:t>
            </a:r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CE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71263" y="4941968"/>
            <a:ext cx="4261099" cy="6573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TARGHETTA CE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0" name="Picture 4" descr="C:\WINDOWS\TEMP\CETAR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045" y="3846022"/>
            <a:ext cx="3827519" cy="287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2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01" y="190500"/>
            <a:ext cx="8689085" cy="650259"/>
          </a:xfrm>
        </p:spPr>
        <p:txBody>
          <a:bodyPr/>
          <a:lstStyle/>
          <a:p>
            <a:r>
              <a:rPr lang="it-IT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PROTEZIONE DELLE MACCHINE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3701" y="1025446"/>
            <a:ext cx="8367145" cy="1870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it-IT" sz="2600" dirty="0" smtClean="0">
                <a:latin typeface="Tahoma" pitchFamily="34" charset="0"/>
              </a:rPr>
              <a:t>TUTTI GLI </a:t>
            </a:r>
            <a:r>
              <a:rPr lang="it-IT" sz="2600" b="1" dirty="0" smtClean="0">
                <a:latin typeface="Tahoma" pitchFamily="34" charset="0"/>
              </a:rPr>
              <a:t>ORGANI PERICOLOSI</a:t>
            </a:r>
            <a:r>
              <a:rPr lang="it-IT" sz="2600" dirty="0">
                <a:latin typeface="Tahoma" pitchFamily="34" charset="0"/>
              </a:rPr>
              <a:t> </a:t>
            </a:r>
            <a:r>
              <a:rPr lang="it-IT" sz="2600" dirty="0" smtClean="0">
                <a:latin typeface="Tahoma" pitchFamily="34" charset="0"/>
              </a:rPr>
              <a:t>DELLE MACCHINE DEVONO ESSERE </a:t>
            </a:r>
            <a:r>
              <a:rPr lang="it-IT" sz="2600" b="1" dirty="0" smtClean="0">
                <a:latin typeface="Tahoma" pitchFamily="34" charset="0"/>
              </a:rPr>
              <a:t>PROTETTI</a:t>
            </a:r>
            <a:r>
              <a:rPr lang="it-IT" sz="2600" dirty="0" smtClean="0">
                <a:latin typeface="Tahoma" pitchFamily="34" charset="0"/>
              </a:rPr>
              <a:t> O </a:t>
            </a:r>
            <a:r>
              <a:rPr lang="it-IT" sz="2600" b="1" dirty="0" smtClean="0">
                <a:latin typeface="Tahoma" pitchFamily="34" charset="0"/>
              </a:rPr>
              <a:t>SEGREGATI</a:t>
            </a:r>
            <a:r>
              <a:rPr lang="it-IT" sz="2600" dirty="0" smtClean="0">
                <a:latin typeface="Tahoma" pitchFamily="34" charset="0"/>
              </a:rPr>
              <a:t> O </a:t>
            </a:r>
            <a:r>
              <a:rPr lang="it-IT" sz="2600" b="1" dirty="0" smtClean="0">
                <a:latin typeface="Tahoma" pitchFamily="34" charset="0"/>
              </a:rPr>
              <a:t>PROVVISTI </a:t>
            </a:r>
            <a:r>
              <a:rPr lang="it-IT" sz="2600" dirty="0" smtClean="0">
                <a:latin typeface="Tahoma" pitchFamily="34" charset="0"/>
              </a:rPr>
              <a:t>DI DISPOSITIVI DI SICUREZZA IN MODO DA </a:t>
            </a:r>
            <a:r>
              <a:rPr lang="it-IT" sz="2600" b="1" dirty="0" smtClean="0">
                <a:latin typeface="Tahoma" pitchFamily="34" charset="0"/>
              </a:rPr>
              <a:t>IMPEDIRE IL CONTATTO</a:t>
            </a:r>
            <a:r>
              <a:rPr lang="it-IT" sz="2600" dirty="0" smtClean="0">
                <a:latin typeface="Tahoma" pitchFamily="34" charset="0"/>
              </a:rPr>
              <a:t> CON IL LAVORATORE</a:t>
            </a:r>
            <a:endParaRPr lang="it-IT" sz="2600" dirty="0"/>
          </a:p>
        </p:txBody>
      </p:sp>
      <p:pic>
        <p:nvPicPr>
          <p:cNvPr id="4" name="Picture 4" descr="C:\WINDOWS\TEMP\organi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4" y="2896061"/>
            <a:ext cx="2558752" cy="357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2896061"/>
            <a:ext cx="3807489" cy="61473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PROTEZIONI</a:t>
            </a:r>
            <a:endParaRPr lang="it-IT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671796" y="5159873"/>
            <a:ext cx="3712238" cy="1093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COMANDO A DUE MANI</a:t>
            </a:r>
          </a:p>
          <a:p>
            <a:pPr marL="0" indent="0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BARRIERE IMMATERILI</a:t>
            </a:r>
          </a:p>
          <a:p>
            <a:pPr marL="0" indent="0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r>
              <a:rPr lang="it-IT" sz="2300" dirty="0">
                <a:solidFill>
                  <a:schemeClr val="tx1"/>
                </a:solidFill>
                <a:latin typeface="Tahoma" pitchFamily="34" charset="0"/>
              </a:rPr>
              <a:t>CORDE DI </a:t>
            </a:r>
            <a:r>
              <a:rPr lang="it-IT" sz="2300" dirty="0">
                <a:solidFill>
                  <a:schemeClr val="tx1"/>
                </a:solidFill>
                <a:latin typeface="Tahoma" pitchFamily="34" charset="0"/>
              </a:rPr>
              <a:t>GUARDIA</a:t>
            </a:r>
            <a:r>
              <a:rPr lang="it-IT" sz="2300" dirty="0" smtClean="0">
                <a:solidFill>
                  <a:schemeClr val="tx1"/>
                </a:solidFill>
                <a:latin typeface="Tahoma" pitchFamily="34" charset="0"/>
              </a:rPr>
              <a:t>				</a:t>
            </a:r>
          </a:p>
          <a:p>
            <a:pPr marL="0" indent="0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endParaRPr lang="it-IT" sz="23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3701" y="3986164"/>
            <a:ext cx="1458656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it-IT"/>
            </a:defPPr>
            <a:lvl1pPr defTabSz="762000">
              <a:spcBef>
                <a:spcPct val="50000"/>
              </a:spcBef>
              <a:defRPr sz="2800" b="1">
                <a:solidFill>
                  <a:schemeClr val="tx1"/>
                </a:solidFill>
                <a:latin typeface="Arial Narrow" pitchFamily="34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dirty="0">
                <a:solidFill>
                  <a:srgbClr val="FF0000"/>
                </a:solidFill>
              </a:rPr>
              <a:t>RIPARI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9901" y="9563100"/>
            <a:ext cx="2286000" cy="9842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2800" b="1">
                <a:latin typeface="Arial Narrow" pitchFamily="34" charset="0"/>
              </a:rPr>
              <a:t>DISPOSITIVI DI SICUREZZA</a:t>
            </a:r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092612" y="3670040"/>
            <a:ext cx="409579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80000"/>
            </a:pPr>
            <a:r>
              <a:rPr lang="it-IT" sz="2300" dirty="0" smtClean="0">
                <a:latin typeface="Tahoma" pitchFamily="34" charset="0"/>
              </a:rPr>
              <a:t>FISSI</a:t>
            </a:r>
          </a:p>
          <a:p>
            <a:pPr>
              <a:lnSpc>
                <a:spcPct val="0"/>
              </a:lnSpc>
              <a:buClr>
                <a:srgbClr val="FF0000"/>
              </a:buClr>
              <a:buSzPct val="80000"/>
            </a:pPr>
            <a:endParaRPr lang="it-IT" sz="2300" dirty="0">
              <a:latin typeface="Tahoma" pitchFamily="34" charset="0"/>
            </a:endParaRPr>
          </a:p>
          <a:p>
            <a:pPr>
              <a:buClr>
                <a:srgbClr val="FF0000"/>
              </a:buClr>
              <a:buSzPct val="80000"/>
            </a:pPr>
            <a:r>
              <a:rPr lang="it-IT" sz="2300" dirty="0" smtClean="0">
                <a:latin typeface="Tahoma" pitchFamily="34" charset="0"/>
              </a:rPr>
              <a:t>REGOLABILI</a:t>
            </a:r>
          </a:p>
          <a:p>
            <a:pPr>
              <a:lnSpc>
                <a:spcPct val="0"/>
              </a:lnSpc>
              <a:buClr>
                <a:srgbClr val="FF0000"/>
              </a:buClr>
              <a:buSzPct val="80000"/>
            </a:pPr>
            <a:endParaRPr lang="it-IT" sz="2300" dirty="0">
              <a:latin typeface="Tahoma" pitchFamily="34" charset="0"/>
            </a:endParaRPr>
          </a:p>
          <a:p>
            <a:pPr>
              <a:buClr>
                <a:srgbClr val="FF0000"/>
              </a:buClr>
              <a:buSzPct val="80000"/>
            </a:pPr>
            <a:r>
              <a:rPr lang="it-IT" sz="2300" dirty="0" smtClean="0">
                <a:latin typeface="Tahoma" pitchFamily="34" charset="0"/>
              </a:rPr>
              <a:t>MOBILI INTERBLOCCATI</a:t>
            </a:r>
            <a:endParaRPr lang="it-IT" sz="2300" dirty="0">
              <a:latin typeface="Tahoma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12860" y="5159873"/>
            <a:ext cx="2362201" cy="95410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2800" b="1" dirty="0">
                <a:solidFill>
                  <a:srgbClr val="FF0000"/>
                </a:solidFill>
                <a:latin typeface="Arial Narrow" pitchFamily="34" charset="0"/>
              </a:rPr>
              <a:t>DISPOSITIVI DI SICUREZZA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27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82</TotalTime>
  <Words>553</Words>
  <Application>Microsoft Macintosh PowerPoint</Application>
  <PresentationFormat>Presentazione su schermo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Brezza</vt:lpstr>
      <vt:lpstr>Documento</vt:lpstr>
      <vt:lpstr>Presentazione di PowerPoint</vt:lpstr>
      <vt:lpstr>PRINCIPALI RISCHI</vt:lpstr>
      <vt:lpstr>CAUSE DI INFORTUNIO</vt:lpstr>
      <vt:lpstr>OBBLIGHI DEL DATORE DI LAVORO</vt:lpstr>
      <vt:lpstr>OBBLIGHI DEI LAVORATORI</vt:lpstr>
      <vt:lpstr>NORMATIVA</vt:lpstr>
      <vt:lpstr>Presentazione di PowerPoint</vt:lpstr>
      <vt:lpstr>MACCHINE USATE NON MARCATE CE</vt:lpstr>
      <vt:lpstr>PROTEZIONE DELLE MACCHINE</vt:lpstr>
      <vt:lpstr>CARATTERISTICHE DELLE PROTEZIONI</vt:lpstr>
      <vt:lpstr>RIPARO FISSO</vt:lpstr>
      <vt:lpstr>RIPARO MOBILE INTERBLOCCATO</vt:lpstr>
      <vt:lpstr>COMANDO A DUE MANI</vt:lpstr>
      <vt:lpstr>BARRIERE IMMATERIALI</vt:lpstr>
      <vt:lpstr>CORDE DI GUARDIA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Giulia Palmieri</dc:creator>
  <cp:lastModifiedBy>Giulia Palmieri</cp:lastModifiedBy>
  <cp:revision>9</cp:revision>
  <dcterms:created xsi:type="dcterms:W3CDTF">2013-04-12T20:51:06Z</dcterms:created>
  <dcterms:modified xsi:type="dcterms:W3CDTF">2013-04-12T22:13:36Z</dcterms:modified>
</cp:coreProperties>
</file>