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1" r:id="rId16"/>
    <p:sldId id="272" r:id="rId17"/>
    <p:sldId id="273" r:id="rId18"/>
  </p:sldIdLst>
  <p:sldSz cx="6858000" cy="9144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7" autoAdjust="0"/>
  </p:normalViewPr>
  <p:slideViewPr>
    <p:cSldViewPr>
      <p:cViewPr varScale="1">
        <p:scale>
          <a:sx n="55" d="100"/>
          <a:sy n="55" d="100"/>
        </p:scale>
        <p:origin x="-2190" y="-96"/>
      </p:cViewPr>
      <p:guideLst>
        <p:guide orient="horz" pos="2880"/>
        <p:guide pos="2160"/>
      </p:guideLst>
    </p:cSldViewPr>
  </p:slideViewPr>
  <p:outlineViewPr>
    <p:cViewPr>
      <p:scale>
        <a:sx n="33" d="100"/>
        <a:sy n="33" d="100"/>
      </p:scale>
      <p:origin x="0" y="1232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2840580"/>
            <a:ext cx="5829300" cy="1960033"/>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74B7F5B7-3262-402C-90A3-AD424E0B8960}" type="datetimeFigureOut">
              <a:rPr lang="it-IT"/>
              <a:pPr>
                <a:defRPr/>
              </a:pPr>
              <a:t>10/07/2014</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9956702-0A92-40A4-9918-A9AF2E658B19}" type="slidenum">
              <a:rPr lang="it-IT"/>
              <a:pPr>
                <a:defRPr/>
              </a:pPr>
              <a:t>‹#›</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945C29B-CCD4-443E-AF76-86025C0584FC}" type="datetimeFigureOut">
              <a:rPr lang="it-IT"/>
              <a:pPr>
                <a:defRPr/>
              </a:pPr>
              <a:t>10/07/2014</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F7EF6AC-310A-4D53-8E54-410D866B561D}" type="slidenum">
              <a:rPr lang="it-IT"/>
              <a:pPr>
                <a:defRPr/>
              </a:pPr>
              <a:t>‹#›</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3729037" y="488951"/>
            <a:ext cx="1157288" cy="104013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57184" y="488951"/>
            <a:ext cx="3357563" cy="104013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22936B6-44D7-4DB4-8391-C06FCFB5EF7A}" type="datetimeFigureOut">
              <a:rPr lang="it-IT"/>
              <a:pPr>
                <a:defRPr/>
              </a:pPr>
              <a:t>10/07/2014</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F8798D1-2761-465F-A324-18539576DABB}" type="slidenum">
              <a:rPr lang="it-IT"/>
              <a:pPr>
                <a:defRPr/>
              </a:pPr>
              <a:t>‹#›</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73EBBA0-E6C8-44E5-902D-E98167FA6741}" type="datetimeFigureOut">
              <a:rPr lang="it-IT"/>
              <a:pPr>
                <a:defRPr/>
              </a:pPr>
              <a:t>10/07/2014</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BAC71D8-6C40-4E74-A961-481BDA5B85BE}" type="slidenum">
              <a:rPr lang="it-IT"/>
              <a:pPr>
                <a:defRPr/>
              </a:pPr>
              <a:t>‹#›</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5875867"/>
            <a:ext cx="5829300" cy="1816100"/>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387563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597E588-580B-470C-912B-16EA374DA139}" type="datetimeFigureOut">
              <a:rPr lang="it-IT"/>
              <a:pPr>
                <a:defRPr/>
              </a:pPr>
              <a:t>10/07/2014</a:t>
            </a:fld>
            <a:endParaRPr lang="it-IT" dirty="0"/>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16A0F9C-9C4D-4440-8A18-F930125775A6}" type="slidenum">
              <a:rPr lang="it-IT"/>
              <a:pPr>
                <a:defRPr/>
              </a:pPr>
              <a:t>‹#›</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63A7F6C0-E24C-416B-AC89-4D7148F7D6A2}" type="datetimeFigureOut">
              <a:rPr lang="it-IT"/>
              <a:pPr>
                <a:defRPr/>
              </a:pPr>
              <a:t>10/07/2014</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FD14A1E-D3DC-41A7-83EF-4D37E0DFD574}" type="slidenum">
              <a:rPr lang="it-IT"/>
              <a:pPr>
                <a:defRPr/>
              </a:pPr>
              <a:t>‹#›</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366184"/>
            <a:ext cx="6172200" cy="1524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78"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78"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EDE32B97-AD8D-40C6-AACF-A10988BF6EDC}" type="datetimeFigureOut">
              <a:rPr lang="it-IT"/>
              <a:pPr>
                <a:defRPr/>
              </a:pPr>
              <a:t>10/07/2014</a:t>
            </a:fld>
            <a:endParaRPr lang="it-IT" dirty="0"/>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9A358F83-92EA-4575-B178-BC21536459FB}" type="slidenum">
              <a:rPr lang="it-IT"/>
              <a:pPr>
                <a:defRPr/>
              </a:pPr>
              <a:t>‹#›</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55FB5D6C-4D1F-4FF1-AD77-D837A5C53AA3}" type="datetimeFigureOut">
              <a:rPr lang="it-IT"/>
              <a:pPr>
                <a:defRPr/>
              </a:pPr>
              <a:t>10/07/2014</a:t>
            </a:fld>
            <a:endParaRPr lang="it-IT" dirty="0"/>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7A0E727-9723-4288-8947-8E63B8F387E7}" type="slidenum">
              <a:rPr lang="it-IT"/>
              <a:pPr>
                <a:defRPr/>
              </a:pPr>
              <a:t>‹#›</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7AD99CF-2C33-48C3-B0FF-B907147CF328}" type="datetimeFigureOut">
              <a:rPr lang="it-IT"/>
              <a:pPr>
                <a:defRPr/>
              </a:pPr>
              <a:t>10/07/2014</a:t>
            </a:fld>
            <a:endParaRPr lang="it-IT" dirty="0"/>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C1FE7FB0-D1BF-4C81-8FE9-DFAE83E93882}" type="slidenum">
              <a:rPr lang="it-IT"/>
              <a:pPr>
                <a:defRPr/>
              </a:pPr>
              <a:t>‹#›</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9" y="364067"/>
            <a:ext cx="2256235" cy="154940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96" y="36407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9" y="191347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763CCD0-B6D7-4A4B-9BA4-F63FE826BB19}" type="datetimeFigureOut">
              <a:rPr lang="it-IT"/>
              <a:pPr>
                <a:defRPr/>
              </a:pPr>
              <a:t>10/07/2014</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6CB593E-9624-4387-92D3-2CF72320E108}" type="slidenum">
              <a:rPr lang="it-IT"/>
              <a:pPr>
                <a:defRPr/>
              </a:pPr>
              <a:t>‹#›</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400801"/>
            <a:ext cx="4114800" cy="755651"/>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DBB1CAE-2D13-4786-AA77-FBB71332BF5D}" type="datetimeFigureOut">
              <a:rPr lang="it-IT"/>
              <a:pPr>
                <a:defRPr/>
              </a:pPr>
              <a:t>10/07/2014</a:t>
            </a:fld>
            <a:endParaRPr lang="it-IT" dirty="0"/>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9DEEB4D-C9F6-4C5B-AB77-56E572BF27B7}" type="slidenum">
              <a:rPr lang="it-IT"/>
              <a:pPr>
                <a:defRPr/>
              </a:pPr>
              <a:t>‹#›</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3883D3F-B98B-4BF1-852E-168AE87923F0}" type="datetimeFigureOut">
              <a:rPr lang="it-IT"/>
              <a:pPr>
                <a:defRPr/>
              </a:pPr>
              <a:t>10/07/2014</a:t>
            </a:fld>
            <a:endParaRPr lang="it-IT" dirty="0"/>
          </a:p>
        </p:txBody>
      </p:sp>
      <p:sp>
        <p:nvSpPr>
          <p:cNvPr id="5" name="Segnaposto piè di pagina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6700DAF-0E2C-4F98-A2BB-3B193E872B7F}" type="slidenum">
              <a:rPr lang="it-IT"/>
              <a:pPr>
                <a:defRPr/>
              </a:pPr>
              <a:t>‹#›</a:t>
            </a:fld>
            <a:endParaRPr lang="it-IT" dirty="0"/>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olo 1"/>
          <p:cNvSpPr>
            <a:spLocks noGrp="1"/>
          </p:cNvSpPr>
          <p:nvPr>
            <p:ph type="ctrTitle"/>
          </p:nvPr>
        </p:nvSpPr>
        <p:spPr>
          <a:xfrm>
            <a:off x="428625" y="428625"/>
            <a:ext cx="5829300" cy="6000750"/>
          </a:xfrm>
        </p:spPr>
        <p:txBody>
          <a:bodyPr/>
          <a:lstStyle/>
          <a:p>
            <a:r>
              <a:rPr lang="it-IT" b="1" smtClean="0">
                <a:solidFill>
                  <a:srgbClr val="0000FF"/>
                </a:solidFill>
              </a:rPr>
              <a:t>Università di Camerino</a:t>
            </a:r>
            <a:br>
              <a:rPr lang="it-IT" b="1" smtClean="0">
                <a:solidFill>
                  <a:srgbClr val="0000FF"/>
                </a:solidFill>
              </a:rPr>
            </a:br>
            <a:r>
              <a:rPr lang="it-IT" b="1" smtClean="0">
                <a:solidFill>
                  <a:srgbClr val="0000FF"/>
                </a:solidFill>
              </a:rPr>
              <a:t>Facoltà di Scienze e Tecnologie</a:t>
            </a:r>
            <a:br>
              <a:rPr lang="it-IT" b="1" smtClean="0">
                <a:solidFill>
                  <a:srgbClr val="0000FF"/>
                </a:solidFill>
              </a:rPr>
            </a:br>
            <a:r>
              <a:rPr lang="it-IT" b="1" smtClean="0">
                <a:solidFill>
                  <a:srgbClr val="0000FF"/>
                </a:solidFill>
              </a:rPr>
              <a:t/>
            </a:r>
            <a:br>
              <a:rPr lang="it-IT" b="1" smtClean="0">
                <a:solidFill>
                  <a:srgbClr val="0000FF"/>
                </a:solidFill>
              </a:rPr>
            </a:br>
            <a:r>
              <a:rPr lang="it-IT" b="1" smtClean="0">
                <a:solidFill>
                  <a:srgbClr val="0000FF"/>
                </a:solidFill>
              </a:rPr>
              <a:t/>
            </a:r>
            <a:br>
              <a:rPr lang="it-IT" b="1" smtClean="0">
                <a:solidFill>
                  <a:srgbClr val="0000FF"/>
                </a:solidFill>
              </a:rPr>
            </a:br>
            <a:r>
              <a:rPr lang="it-IT" b="1" smtClean="0">
                <a:solidFill>
                  <a:srgbClr val="0000FF"/>
                </a:solidFill>
              </a:rPr>
              <a:t> </a:t>
            </a:r>
            <a:r>
              <a:rPr lang="it-IT" sz="5400" b="1" smtClean="0">
                <a:solidFill>
                  <a:srgbClr val="0000FF"/>
                </a:solidFill>
                <a:latin typeface="Algerian"/>
              </a:rPr>
              <a:t>L’EVOLUZIONE  DEL TORNIO</a:t>
            </a:r>
            <a:endParaRPr lang="it-IT" smtClean="0"/>
          </a:p>
        </p:txBody>
      </p:sp>
      <p:sp>
        <p:nvSpPr>
          <p:cNvPr id="3" name="Sottotitolo 2"/>
          <p:cNvSpPr>
            <a:spLocks noGrp="1"/>
          </p:cNvSpPr>
          <p:nvPr>
            <p:ph type="subTitle" idx="1"/>
          </p:nvPr>
        </p:nvSpPr>
        <p:spPr>
          <a:xfrm>
            <a:off x="1071563" y="7143750"/>
            <a:ext cx="4800600" cy="1589088"/>
          </a:xfrm>
        </p:spPr>
        <p:txBody>
          <a:bodyPr rtlCol="0">
            <a:normAutofit fontScale="32500" lnSpcReduction="20000"/>
          </a:bodyPr>
          <a:lstStyle/>
          <a:p>
            <a:pPr fontAlgn="auto">
              <a:spcAft>
                <a:spcPts val="0"/>
              </a:spcAft>
              <a:buFont typeface="Arial" pitchFamily="34" charset="0"/>
              <a:buNone/>
              <a:defRPr/>
            </a:pPr>
            <a:r>
              <a:rPr lang="it-IT" sz="9600" b="1" dirty="0">
                <a:solidFill>
                  <a:srgbClr val="0000FF"/>
                </a:solidFill>
                <a:latin typeface="Times New Roman" pitchFamily="18" charset="0"/>
                <a:cs typeface="Times New Roman" pitchFamily="18" charset="0"/>
              </a:rPr>
              <a:t>CORSO </a:t>
            </a:r>
            <a:r>
              <a:rPr lang="it-IT" sz="9600" b="1" dirty="0" err="1">
                <a:solidFill>
                  <a:srgbClr val="0000FF"/>
                </a:solidFill>
                <a:latin typeface="Times New Roman" pitchFamily="18" charset="0"/>
                <a:cs typeface="Times New Roman" pitchFamily="18" charset="0"/>
              </a:rPr>
              <a:t>P.A.S.</a:t>
            </a:r>
            <a:r>
              <a:rPr lang="it-IT" sz="9600" b="1" dirty="0">
                <a:solidFill>
                  <a:srgbClr val="0000FF"/>
                </a:solidFill>
                <a:latin typeface="Times New Roman" pitchFamily="18" charset="0"/>
                <a:cs typeface="Times New Roman" pitchFamily="18" charset="0"/>
              </a:rPr>
              <a:t> 2014 C320</a:t>
            </a:r>
          </a:p>
          <a:p>
            <a:pPr fontAlgn="auto">
              <a:spcAft>
                <a:spcPts val="0"/>
              </a:spcAft>
              <a:buFont typeface="Arial" pitchFamily="34" charset="0"/>
              <a:buNone/>
              <a:defRPr/>
            </a:pPr>
            <a:r>
              <a:rPr lang="it-IT" sz="9600" dirty="0">
                <a:solidFill>
                  <a:srgbClr val="0000FF"/>
                </a:solidFill>
                <a:latin typeface="Times New Roman" pitchFamily="18" charset="0"/>
                <a:cs typeface="Times New Roman" pitchFamily="18" charset="0"/>
              </a:rPr>
              <a:t>PROF.   JURI VITTORI</a:t>
            </a:r>
          </a:p>
          <a:p>
            <a:pPr fontAlgn="auto">
              <a:spcAft>
                <a:spcPts val="0"/>
              </a:spcAft>
              <a:buFont typeface="Arial" pitchFamily="34" charset="0"/>
              <a:buNone/>
              <a:defRPr/>
            </a:pPr>
            <a:endParaRPr lang="it-IT" dirty="0"/>
          </a:p>
        </p:txBody>
      </p:sp>
      <p:pic>
        <p:nvPicPr>
          <p:cNvPr id="4" name="Picture 7" descr="scudo Unicam"/>
          <p:cNvPicPr>
            <a:picLocks noChangeAspect="1" noChangeArrowheads="1"/>
          </p:cNvPicPr>
          <p:nvPr/>
        </p:nvPicPr>
        <p:blipFill>
          <a:blip r:embed="rId2"/>
          <a:srcRect/>
          <a:stretch>
            <a:fillRect/>
          </a:stretch>
        </p:blipFill>
        <p:spPr bwMode="auto">
          <a:xfrm>
            <a:off x="5072063" y="2500313"/>
            <a:ext cx="1428750" cy="1758950"/>
          </a:xfrm>
          <a:prstGeom prst="rect">
            <a:avLst/>
          </a:prstGeom>
          <a:ln>
            <a:noFill/>
          </a:ln>
          <a:effectLst>
            <a:outerShdw blurRad="76200" dir="18900000" sy="23000" kx="-1200000" algn="bl" rotWithShape="0">
              <a:schemeClr val="tx2">
                <a:lumMod val="75000"/>
                <a:alpha val="20000"/>
              </a:schemeClr>
            </a:outerShdw>
          </a:effectLst>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p:cNvSpPr>
            <a:spLocks noGrp="1"/>
          </p:cNvSpPr>
          <p:nvPr>
            <p:ph type="title"/>
          </p:nvPr>
        </p:nvSpPr>
        <p:spPr>
          <a:xfrm>
            <a:off x="342900" y="366713"/>
            <a:ext cx="6172200" cy="847725"/>
          </a:xfrm>
          <a:solidFill>
            <a:srgbClr val="FFFF00"/>
          </a:solidFill>
        </p:spPr>
        <p:txBody>
          <a:bodyPr/>
          <a:lstStyle/>
          <a:p>
            <a:pPr algn="l"/>
            <a:r>
              <a:rPr lang="it-IT" sz="3200" b="1" smtClean="0">
                <a:solidFill>
                  <a:srgbClr val="FF0000"/>
                </a:solidFill>
                <a:latin typeface="Algerian"/>
              </a:rPr>
              <a:t>FUNZIONI  PREPARATORIE </a:t>
            </a:r>
            <a:r>
              <a:rPr lang="it-IT" sz="3200" smtClean="0">
                <a:solidFill>
                  <a:srgbClr val="FF0000"/>
                </a:solidFill>
                <a:latin typeface="Algerian"/>
              </a:rPr>
              <a:t>(G)</a:t>
            </a:r>
          </a:p>
        </p:txBody>
      </p:sp>
      <p:sp>
        <p:nvSpPr>
          <p:cNvPr id="3" name="Segnaposto contenuto 2"/>
          <p:cNvSpPr>
            <a:spLocks noGrp="1"/>
          </p:cNvSpPr>
          <p:nvPr>
            <p:ph idx="1"/>
          </p:nvPr>
        </p:nvSpPr>
        <p:spPr>
          <a:xfrm>
            <a:off x="342900" y="1428750"/>
            <a:ext cx="6172200" cy="7358063"/>
          </a:xfrm>
        </p:spPr>
        <p:txBody>
          <a:bodyPr rtlCol="0">
            <a:normAutofit fontScale="92500" lnSpcReduction="20000"/>
          </a:bodyPr>
          <a:lstStyle/>
          <a:p>
            <a:pPr fontAlgn="auto">
              <a:spcAft>
                <a:spcPts val="0"/>
              </a:spcAft>
              <a:buFont typeface="Arial" pitchFamily="34" charset="0"/>
              <a:buChar char="•"/>
              <a:defRPr/>
            </a:pPr>
            <a:r>
              <a:rPr lang="it-IT" b="1" dirty="0" smtClean="0">
                <a:solidFill>
                  <a:srgbClr val="0000FF"/>
                </a:solidFill>
              </a:rPr>
              <a:t>G00</a:t>
            </a:r>
            <a:r>
              <a:rPr lang="it-IT" b="1" dirty="0" smtClean="0"/>
              <a:t> = VA IN RAPIDA;</a:t>
            </a:r>
          </a:p>
          <a:p>
            <a:pPr fontAlgn="auto">
              <a:spcAft>
                <a:spcPts val="0"/>
              </a:spcAft>
              <a:buFont typeface="Arial" pitchFamily="34" charset="0"/>
              <a:buChar char="•"/>
              <a:defRPr/>
            </a:pPr>
            <a:r>
              <a:rPr lang="it-IT" b="1" dirty="0" smtClean="0">
                <a:solidFill>
                  <a:srgbClr val="0000FF"/>
                </a:solidFill>
              </a:rPr>
              <a:t>G01</a:t>
            </a:r>
            <a:r>
              <a:rPr lang="it-IT" b="1" dirty="0" smtClean="0"/>
              <a:t> = INTERPOLAZIONE LINEARE;</a:t>
            </a:r>
          </a:p>
          <a:p>
            <a:pPr fontAlgn="auto">
              <a:spcAft>
                <a:spcPts val="0"/>
              </a:spcAft>
              <a:buFont typeface="Arial" pitchFamily="34" charset="0"/>
              <a:buChar char="•"/>
              <a:defRPr/>
            </a:pPr>
            <a:r>
              <a:rPr lang="it-IT" b="1" dirty="0" smtClean="0">
                <a:solidFill>
                  <a:srgbClr val="0000FF"/>
                </a:solidFill>
              </a:rPr>
              <a:t>G02</a:t>
            </a:r>
            <a:r>
              <a:rPr lang="it-IT" b="1" dirty="0" smtClean="0"/>
              <a:t> = INTERPOLAZIONE CIRCOLARE ORARIA;</a:t>
            </a:r>
          </a:p>
          <a:p>
            <a:pPr fontAlgn="auto">
              <a:spcAft>
                <a:spcPts val="0"/>
              </a:spcAft>
              <a:buFont typeface="Arial" pitchFamily="34" charset="0"/>
              <a:buChar char="•"/>
              <a:defRPr/>
            </a:pPr>
            <a:r>
              <a:rPr lang="it-IT" b="1" dirty="0" smtClean="0">
                <a:solidFill>
                  <a:srgbClr val="0000FF"/>
                </a:solidFill>
              </a:rPr>
              <a:t>G03</a:t>
            </a:r>
            <a:r>
              <a:rPr lang="it-IT" b="1" dirty="0" smtClean="0"/>
              <a:t> = INTERPOLAZIONE CIRCOLARE ANTIORARIA;</a:t>
            </a:r>
          </a:p>
          <a:p>
            <a:pPr fontAlgn="auto">
              <a:spcAft>
                <a:spcPts val="0"/>
              </a:spcAft>
              <a:buFont typeface="Arial" pitchFamily="34" charset="0"/>
              <a:buChar char="•"/>
              <a:defRPr/>
            </a:pPr>
            <a:r>
              <a:rPr lang="it-IT" b="1" dirty="0" smtClean="0">
                <a:solidFill>
                  <a:srgbClr val="0000FF"/>
                </a:solidFill>
              </a:rPr>
              <a:t>G04</a:t>
            </a:r>
            <a:r>
              <a:rPr lang="it-IT" b="1" dirty="0" smtClean="0"/>
              <a:t> = TEMPO </a:t>
            </a:r>
            <a:r>
              <a:rPr lang="it-IT" b="1" dirty="0" err="1" smtClean="0"/>
              <a:t>DI</a:t>
            </a:r>
            <a:r>
              <a:rPr lang="it-IT" b="1" dirty="0" smtClean="0"/>
              <a:t> SOSTA PROGRAMMATA IN SECONDI “F” O IN GIRI “S” (NON È MODALE);</a:t>
            </a:r>
          </a:p>
          <a:p>
            <a:pPr fontAlgn="auto">
              <a:spcAft>
                <a:spcPts val="0"/>
              </a:spcAft>
              <a:buFont typeface="Arial" pitchFamily="34" charset="0"/>
              <a:buChar char="•"/>
              <a:defRPr/>
            </a:pPr>
            <a:r>
              <a:rPr lang="it-IT" b="1" dirty="0" smtClean="0">
                <a:solidFill>
                  <a:srgbClr val="0000FF"/>
                </a:solidFill>
              </a:rPr>
              <a:t>G33</a:t>
            </a:r>
            <a:r>
              <a:rPr lang="it-IT" b="1" dirty="0" smtClean="0"/>
              <a:t> = FILETTATURA A PASSO COSTANTE (LA FILETTATURA RICHIEDE I GIRI COSTANTI);</a:t>
            </a:r>
          </a:p>
          <a:p>
            <a:pPr fontAlgn="auto">
              <a:spcAft>
                <a:spcPts val="0"/>
              </a:spcAft>
              <a:buFont typeface="Arial" pitchFamily="34" charset="0"/>
              <a:buChar char="•"/>
              <a:defRPr/>
            </a:pPr>
            <a:r>
              <a:rPr lang="it-IT" b="1" dirty="0" smtClean="0">
                <a:solidFill>
                  <a:srgbClr val="0000FF"/>
                </a:solidFill>
              </a:rPr>
              <a:t>G40</a:t>
            </a:r>
            <a:r>
              <a:rPr lang="it-IT" b="1" dirty="0" smtClean="0"/>
              <a:t> = SENZA COMPENSAZIONE RAGGIO UTENSILE;</a:t>
            </a:r>
          </a:p>
          <a:p>
            <a:pPr fontAlgn="auto">
              <a:spcAft>
                <a:spcPts val="0"/>
              </a:spcAft>
              <a:buFont typeface="Arial" pitchFamily="34" charset="0"/>
              <a:buChar char="•"/>
              <a:defRPr/>
            </a:pPr>
            <a:r>
              <a:rPr lang="it-IT" b="1" dirty="0" smtClean="0">
                <a:solidFill>
                  <a:srgbClr val="0000FF"/>
                </a:solidFill>
              </a:rPr>
              <a:t>G41</a:t>
            </a:r>
            <a:r>
              <a:rPr lang="it-IT" b="1" dirty="0" smtClean="0"/>
              <a:t> = COMPENSAZIONE RAGGIO UTENSILE A SINISTRA DEL PERCORSO;</a:t>
            </a:r>
          </a:p>
          <a:p>
            <a:pPr fontAlgn="auto">
              <a:spcAft>
                <a:spcPts val="0"/>
              </a:spcAft>
              <a:buFont typeface="Arial" pitchFamily="34" charset="0"/>
              <a:buChar char="•"/>
              <a:defRPr/>
            </a:pP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p:nvPr>
        </p:nvSpPr>
        <p:spPr>
          <a:xfrm>
            <a:off x="214313" y="366713"/>
            <a:ext cx="6300787" cy="919162"/>
          </a:xfrm>
          <a:solidFill>
            <a:srgbClr val="FFFF00"/>
          </a:solidFill>
        </p:spPr>
        <p:txBody>
          <a:bodyPr/>
          <a:lstStyle/>
          <a:p>
            <a:r>
              <a:rPr lang="it-IT" sz="3600" b="1" smtClean="0">
                <a:solidFill>
                  <a:srgbClr val="FF0000"/>
                </a:solidFill>
                <a:latin typeface="Algerian"/>
              </a:rPr>
              <a:t>FUNZIONI  MISCELLANEE  (M)</a:t>
            </a:r>
            <a:endParaRPr lang="it-IT" sz="3600" smtClean="0">
              <a:solidFill>
                <a:srgbClr val="FF0000"/>
              </a:solidFill>
              <a:latin typeface="Algerian"/>
            </a:endParaRPr>
          </a:p>
        </p:txBody>
      </p:sp>
      <p:sp>
        <p:nvSpPr>
          <p:cNvPr id="3" name="Segnaposto contenuto 2"/>
          <p:cNvSpPr>
            <a:spLocks noGrp="1"/>
          </p:cNvSpPr>
          <p:nvPr>
            <p:ph idx="1"/>
          </p:nvPr>
        </p:nvSpPr>
        <p:spPr>
          <a:xfrm>
            <a:off x="285750" y="1357313"/>
            <a:ext cx="6357938" cy="7429500"/>
          </a:xfrm>
        </p:spPr>
        <p:txBody>
          <a:bodyPr rtlCol="0">
            <a:normAutofit fontScale="62500" lnSpcReduction="20000"/>
          </a:bodyPr>
          <a:lstStyle/>
          <a:p>
            <a:pPr fontAlgn="auto">
              <a:spcAft>
                <a:spcPts val="0"/>
              </a:spcAft>
              <a:buFont typeface="Arial" pitchFamily="34" charset="0"/>
              <a:buChar char="•"/>
              <a:defRPr/>
            </a:pPr>
            <a:r>
              <a:rPr lang="it-IT" sz="3800" b="1" dirty="0" smtClean="0">
                <a:solidFill>
                  <a:srgbClr val="0000FF"/>
                </a:solidFill>
              </a:rPr>
              <a:t>M00</a:t>
            </a:r>
            <a:r>
              <a:rPr lang="it-IT" sz="3800" b="1" dirty="0" smtClean="0"/>
              <a:t> = ARRESTO PROGRAMMATO;</a:t>
            </a:r>
          </a:p>
          <a:p>
            <a:pPr fontAlgn="auto">
              <a:spcAft>
                <a:spcPts val="0"/>
              </a:spcAft>
              <a:buFont typeface="Arial" pitchFamily="34" charset="0"/>
              <a:buChar char="•"/>
              <a:defRPr/>
            </a:pPr>
            <a:r>
              <a:rPr lang="it-IT" sz="3800" b="1" dirty="0" smtClean="0">
                <a:solidFill>
                  <a:srgbClr val="0000FF"/>
                </a:solidFill>
              </a:rPr>
              <a:t>M01</a:t>
            </a:r>
            <a:r>
              <a:rPr lang="it-IT" sz="3800" b="1" dirty="0" smtClean="0"/>
              <a:t> = ARRESTO PROGRAMMATO OPZIONALE;</a:t>
            </a:r>
          </a:p>
          <a:p>
            <a:pPr fontAlgn="auto">
              <a:spcAft>
                <a:spcPts val="0"/>
              </a:spcAft>
              <a:buFont typeface="Arial" pitchFamily="34" charset="0"/>
              <a:buChar char="•"/>
              <a:defRPr/>
            </a:pPr>
            <a:r>
              <a:rPr lang="it-IT" sz="3800" b="1" dirty="0" smtClean="0">
                <a:solidFill>
                  <a:srgbClr val="0000FF"/>
                </a:solidFill>
              </a:rPr>
              <a:t>M02</a:t>
            </a:r>
            <a:r>
              <a:rPr lang="it-IT" sz="3800" b="1" dirty="0" smtClean="0"/>
              <a:t> = ARRESTO PROGRAMMA (SALTO A FINE PROGRAMMA);</a:t>
            </a:r>
          </a:p>
          <a:p>
            <a:pPr fontAlgn="auto">
              <a:spcAft>
                <a:spcPts val="0"/>
              </a:spcAft>
              <a:buFont typeface="Arial" pitchFamily="34" charset="0"/>
              <a:buChar char="•"/>
              <a:defRPr/>
            </a:pPr>
            <a:r>
              <a:rPr lang="it-IT" sz="3800" b="1" dirty="0" smtClean="0">
                <a:solidFill>
                  <a:srgbClr val="0000FF"/>
                </a:solidFill>
              </a:rPr>
              <a:t>M03</a:t>
            </a:r>
            <a:r>
              <a:rPr lang="it-IT" sz="3800" b="1" dirty="0" smtClean="0"/>
              <a:t> = ROTAZIONE ORARIA MANDRINO;</a:t>
            </a:r>
          </a:p>
          <a:p>
            <a:pPr fontAlgn="auto">
              <a:spcAft>
                <a:spcPts val="0"/>
              </a:spcAft>
              <a:buFont typeface="Arial" pitchFamily="34" charset="0"/>
              <a:buChar char="•"/>
              <a:defRPr/>
            </a:pPr>
            <a:r>
              <a:rPr lang="it-IT" sz="3800" b="1" dirty="0" smtClean="0">
                <a:solidFill>
                  <a:srgbClr val="0000FF"/>
                </a:solidFill>
              </a:rPr>
              <a:t>M04</a:t>
            </a:r>
            <a:r>
              <a:rPr lang="it-IT" sz="3800" b="1" dirty="0" smtClean="0"/>
              <a:t> = ROTAZIONE ANTIORARIA MANDRINO;</a:t>
            </a:r>
          </a:p>
          <a:p>
            <a:pPr fontAlgn="auto">
              <a:spcAft>
                <a:spcPts val="0"/>
              </a:spcAft>
              <a:buFont typeface="Arial" pitchFamily="34" charset="0"/>
              <a:buChar char="•"/>
              <a:defRPr/>
            </a:pPr>
            <a:r>
              <a:rPr lang="it-IT" sz="3800" b="1" dirty="0" smtClean="0">
                <a:solidFill>
                  <a:srgbClr val="0000FF"/>
                </a:solidFill>
              </a:rPr>
              <a:t>M05</a:t>
            </a:r>
            <a:r>
              <a:rPr lang="it-IT" sz="3800" b="1" dirty="0" smtClean="0"/>
              <a:t> = ARRESTO MANDRINO NON ORIENTATO;</a:t>
            </a:r>
          </a:p>
          <a:p>
            <a:pPr fontAlgn="auto">
              <a:spcAft>
                <a:spcPts val="0"/>
              </a:spcAft>
              <a:buFont typeface="Arial" pitchFamily="34" charset="0"/>
              <a:buChar char="•"/>
              <a:defRPr/>
            </a:pPr>
            <a:r>
              <a:rPr lang="it-IT" sz="3800" b="1" dirty="0" smtClean="0">
                <a:solidFill>
                  <a:srgbClr val="0000FF"/>
                </a:solidFill>
              </a:rPr>
              <a:t>M06</a:t>
            </a:r>
            <a:r>
              <a:rPr lang="it-IT" sz="3800" b="1" dirty="0" smtClean="0"/>
              <a:t> = CAMBIO UTENSILE (ORDINE ESECUTIVO);</a:t>
            </a:r>
          </a:p>
          <a:p>
            <a:pPr fontAlgn="auto">
              <a:spcAft>
                <a:spcPts val="0"/>
              </a:spcAft>
              <a:buFont typeface="Arial" pitchFamily="34" charset="0"/>
              <a:buChar char="•"/>
              <a:defRPr/>
            </a:pPr>
            <a:r>
              <a:rPr lang="it-IT" sz="3800" b="1" dirty="0" smtClean="0">
                <a:solidFill>
                  <a:srgbClr val="0000FF"/>
                </a:solidFill>
              </a:rPr>
              <a:t>M07 – M08 </a:t>
            </a:r>
            <a:r>
              <a:rPr lang="it-IT" sz="3800" b="1" dirty="0" smtClean="0"/>
              <a:t>= INSERZIONE REFRIGERANTE;</a:t>
            </a:r>
          </a:p>
          <a:p>
            <a:pPr fontAlgn="auto">
              <a:spcAft>
                <a:spcPts val="0"/>
              </a:spcAft>
              <a:buFont typeface="Arial" pitchFamily="34" charset="0"/>
              <a:buChar char="•"/>
              <a:defRPr/>
            </a:pPr>
            <a:r>
              <a:rPr lang="it-IT" sz="3800" b="1" dirty="0" smtClean="0">
                <a:solidFill>
                  <a:srgbClr val="0000FF"/>
                </a:solidFill>
              </a:rPr>
              <a:t>M09</a:t>
            </a:r>
            <a:r>
              <a:rPr lang="it-IT" sz="3800" b="1" dirty="0" smtClean="0"/>
              <a:t> = DISINSERZIONE LUBRIFICANTE;</a:t>
            </a:r>
          </a:p>
          <a:p>
            <a:pPr fontAlgn="auto">
              <a:spcAft>
                <a:spcPts val="0"/>
              </a:spcAft>
              <a:buFont typeface="Arial" pitchFamily="34" charset="0"/>
              <a:buChar char="•"/>
              <a:defRPr/>
            </a:pPr>
            <a:r>
              <a:rPr lang="it-IT" sz="3800" b="1" dirty="0" smtClean="0">
                <a:solidFill>
                  <a:srgbClr val="0000FF"/>
                </a:solidFill>
              </a:rPr>
              <a:t>M30</a:t>
            </a:r>
            <a:r>
              <a:rPr lang="it-IT" sz="3800" b="1" dirty="0" smtClean="0"/>
              <a:t> = FINE PROGRAMMA, ARRESTO DEI MOTI E RIPRESA INIZIO PROGRAMMA.</a:t>
            </a:r>
          </a:p>
          <a:p>
            <a:pPr fontAlgn="auto">
              <a:spcAft>
                <a:spcPts val="0"/>
              </a:spcAft>
              <a:buFont typeface="Arial" pitchFamily="34" charset="0"/>
              <a:buChar char="•"/>
              <a:defRPr/>
            </a:pPr>
            <a:endParaRPr lang="it-IT" b="1" dirty="0" smtClean="0"/>
          </a:p>
          <a:p>
            <a:pPr fontAlgn="auto">
              <a:spcAft>
                <a:spcPts val="0"/>
              </a:spcAft>
              <a:buFont typeface="Arial" pitchFamily="34" charset="0"/>
              <a:buChar char="•"/>
              <a:defRPr/>
            </a:pPr>
            <a:r>
              <a:rPr lang="it-IT" sz="3600" dirty="0" smtClean="0">
                <a:solidFill>
                  <a:srgbClr val="0000FF"/>
                </a:solidFill>
              </a:rPr>
              <a:t>NOTA</a:t>
            </a:r>
            <a:r>
              <a:rPr lang="it-IT" sz="3600" dirty="0" smtClean="0"/>
              <a:t> : </a:t>
            </a:r>
            <a:r>
              <a:rPr lang="it-IT" sz="3400" dirty="0" smtClean="0"/>
              <a:t>MODALE SIGNIFICA CHE LA FUNZIONE RIMANE PRESENTE ED ESECUTIVA NEL PROGRAMMA FINO ALL’INSERIMENTO </a:t>
            </a:r>
            <a:r>
              <a:rPr lang="it-IT" sz="3400" dirty="0" err="1" smtClean="0"/>
              <a:t>DI</a:t>
            </a:r>
            <a:r>
              <a:rPr lang="it-IT" sz="3400" dirty="0" smtClean="0"/>
              <a:t> UNA INFORMAZIONE CONTRARIA CHE LA MODIFICHI O ANNULLI.</a:t>
            </a:r>
          </a:p>
          <a:p>
            <a:pPr fontAlgn="auto">
              <a:spcAft>
                <a:spcPts val="0"/>
              </a:spcAft>
              <a:buFont typeface="Arial" pitchFamily="34" charset="0"/>
              <a:buChar char="•"/>
              <a:defRPr/>
            </a:pPr>
            <a:r>
              <a:rPr lang="it-IT" sz="2800" dirty="0" smtClean="0"/>
              <a:t>Esempio: </a:t>
            </a:r>
            <a:r>
              <a:rPr lang="it-IT" sz="2800" b="1" dirty="0" smtClean="0"/>
              <a:t>M03 = rotazione oraria mandrino, M04 = rotazione antioraria mandrino.</a:t>
            </a:r>
            <a:endParaRPr lang="it-IT" sz="2800" dirty="0" smtClean="0">
              <a:solidFill>
                <a:srgbClr val="0000FF"/>
              </a:solidFill>
            </a:endParaRPr>
          </a:p>
          <a:p>
            <a:pPr fontAlgn="auto">
              <a:spcAft>
                <a:spcPts val="0"/>
              </a:spcAft>
              <a:buFont typeface="Arial" pitchFamily="34" charset="0"/>
              <a:buChar char="•"/>
              <a:defRPr/>
            </a:pP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olo 1"/>
          <p:cNvSpPr>
            <a:spLocks noGrp="1"/>
          </p:cNvSpPr>
          <p:nvPr>
            <p:ph type="title"/>
          </p:nvPr>
        </p:nvSpPr>
        <p:spPr>
          <a:xfrm>
            <a:off x="0" y="366713"/>
            <a:ext cx="6858000" cy="776287"/>
          </a:xfrm>
          <a:solidFill>
            <a:srgbClr val="FFFF00"/>
          </a:solidFill>
        </p:spPr>
        <p:txBody>
          <a:bodyPr/>
          <a:lstStyle/>
          <a:p>
            <a:r>
              <a:rPr lang="it-IT" sz="3600" smtClean="0">
                <a:solidFill>
                  <a:srgbClr val="FF0000"/>
                </a:solidFill>
                <a:latin typeface="Algerian"/>
              </a:rPr>
              <a:t>ZERO  PEZZO (OP)</a:t>
            </a:r>
          </a:p>
        </p:txBody>
      </p:sp>
      <p:sp>
        <p:nvSpPr>
          <p:cNvPr id="3" name="Segnaposto contenuto 2"/>
          <p:cNvSpPr>
            <a:spLocks noGrp="1"/>
          </p:cNvSpPr>
          <p:nvPr>
            <p:ph idx="1"/>
          </p:nvPr>
        </p:nvSpPr>
        <p:spPr>
          <a:xfrm>
            <a:off x="285750" y="1428750"/>
            <a:ext cx="6357938" cy="3071813"/>
          </a:xfrm>
        </p:spPr>
        <p:txBody>
          <a:bodyPr rtlCol="0">
            <a:normAutofit lnSpcReduction="10000"/>
          </a:bodyPr>
          <a:lstStyle/>
          <a:p>
            <a:pPr fontAlgn="auto">
              <a:spcAft>
                <a:spcPts val="0"/>
              </a:spcAft>
              <a:buFont typeface="Arial" pitchFamily="34" charset="0"/>
              <a:buNone/>
              <a:defRPr/>
            </a:pPr>
            <a:r>
              <a:rPr lang="it-IT" sz="2800" dirty="0" smtClean="0"/>
              <a:t>QUESTO PUNTO PARTICOLARE ASSUME UN’IMPORTANZA DECISIVA, POICHÉ DALLA SUA  POSIZIONE CHE VIENE DECISA DAL DISEGNATORE, DIPENDE IL PROCESSO ESECUTIVO, LA RAPPRESENTAZIONE DELLE QUOTE E QUINDI IL PROGRAMMA. ESEMPIO:</a:t>
            </a:r>
          </a:p>
          <a:p>
            <a:pPr fontAlgn="auto">
              <a:spcAft>
                <a:spcPts val="0"/>
              </a:spcAft>
              <a:buFont typeface="Arial" pitchFamily="34" charset="0"/>
              <a:buChar char="•"/>
              <a:defRPr/>
            </a:pPr>
            <a:endParaRPr lang="it-IT" dirty="0"/>
          </a:p>
        </p:txBody>
      </p:sp>
      <p:sp>
        <p:nvSpPr>
          <p:cNvPr id="24579" name="CasellaDiTesto 3"/>
          <p:cNvSpPr txBox="1">
            <a:spLocks noChangeArrowheads="1"/>
          </p:cNvSpPr>
          <p:nvPr/>
        </p:nvSpPr>
        <p:spPr bwMode="auto">
          <a:xfrm>
            <a:off x="500063" y="4429125"/>
            <a:ext cx="5929312" cy="369888"/>
          </a:xfrm>
          <a:prstGeom prst="rect">
            <a:avLst/>
          </a:prstGeom>
          <a:noFill/>
          <a:ln w="9525">
            <a:noFill/>
            <a:miter lim="800000"/>
            <a:headEnd/>
            <a:tailEnd/>
          </a:ln>
        </p:spPr>
        <p:txBody>
          <a:bodyPr>
            <a:spAutoFit/>
          </a:bodyPr>
          <a:lstStyle/>
          <a:p>
            <a:endParaRPr lang="it-IT">
              <a:latin typeface="Calibri" pitchFamily="34" charset="0"/>
            </a:endParaRPr>
          </a:p>
        </p:txBody>
      </p:sp>
      <p:pic>
        <p:nvPicPr>
          <p:cNvPr id="5" name="Picture 3"/>
          <p:cNvPicPr>
            <a:picLocks noChangeAspect="1" noChangeArrowheads="1"/>
          </p:cNvPicPr>
          <p:nvPr/>
        </p:nvPicPr>
        <p:blipFill>
          <a:blip r:embed="rId2" cstate="print">
            <a:duotone>
              <a:prstClr val="black"/>
              <a:srgbClr val="FF0000">
                <a:tint val="45000"/>
                <a:satMod val="400000"/>
              </a:srgbClr>
            </a:duotone>
          </a:blip>
          <a:srcRect/>
          <a:stretch>
            <a:fillRect/>
          </a:stretch>
        </p:blipFill>
        <p:spPr bwMode="auto">
          <a:xfrm>
            <a:off x="214290" y="4500562"/>
            <a:ext cx="6429420"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olo 1"/>
          <p:cNvSpPr>
            <a:spLocks noGrp="1"/>
          </p:cNvSpPr>
          <p:nvPr>
            <p:ph type="title"/>
          </p:nvPr>
        </p:nvSpPr>
        <p:spPr>
          <a:xfrm>
            <a:off x="342900" y="366713"/>
            <a:ext cx="6172200" cy="1347787"/>
          </a:xfrm>
          <a:solidFill>
            <a:srgbClr val="FFFF00"/>
          </a:solidFill>
        </p:spPr>
        <p:txBody>
          <a:bodyPr/>
          <a:lstStyle/>
          <a:p>
            <a:r>
              <a:rPr lang="it-IT" sz="3600" b="1" smtClean="0">
                <a:solidFill>
                  <a:srgbClr val="FF0000"/>
                </a:solidFill>
                <a:latin typeface="Algerian"/>
              </a:rPr>
              <a:t>PROGRAMMAZIONE: ASSOLUTA - INCREMENTALE</a:t>
            </a:r>
            <a:endParaRPr lang="it-IT" sz="3600" smtClean="0">
              <a:solidFill>
                <a:srgbClr val="FF0000"/>
              </a:solidFill>
              <a:latin typeface="Algerian"/>
            </a:endParaRPr>
          </a:p>
        </p:txBody>
      </p:sp>
      <p:sp>
        <p:nvSpPr>
          <p:cNvPr id="3" name="Segnaposto contenuto 2"/>
          <p:cNvSpPr>
            <a:spLocks noGrp="1"/>
          </p:cNvSpPr>
          <p:nvPr>
            <p:ph idx="1"/>
          </p:nvPr>
        </p:nvSpPr>
        <p:spPr>
          <a:xfrm>
            <a:off x="214313" y="1857375"/>
            <a:ext cx="6429375" cy="6929438"/>
          </a:xfrm>
        </p:spPr>
        <p:txBody>
          <a:bodyPr rtlCol="0">
            <a:normAutofit lnSpcReduction="10000"/>
          </a:bodyPr>
          <a:lstStyle/>
          <a:p>
            <a:pPr fontAlgn="auto">
              <a:spcAft>
                <a:spcPts val="0"/>
              </a:spcAft>
              <a:buFont typeface="Arial" charset="0"/>
              <a:buNone/>
              <a:defRPr/>
            </a:pPr>
            <a:r>
              <a:rPr lang="it-IT" dirty="0" smtClean="0"/>
              <a:t>CON LA </a:t>
            </a:r>
            <a:r>
              <a:rPr lang="it-IT" dirty="0" smtClean="0">
                <a:solidFill>
                  <a:srgbClr val="0000FF"/>
                </a:solidFill>
              </a:rPr>
              <a:t>PROGRAMMAZIONE ASSOLUTA </a:t>
            </a:r>
            <a:r>
              <a:rPr lang="it-IT" dirty="0" smtClean="0"/>
              <a:t>TUTTE LE QUOTE, LE INFORMAZIONI DIMENSIONALI, E QUINDI GLI SPOSTAMENTI DELL’UTENSILE RISPETTO AL PEZZO, FANNO SEMPRE RIFERIMENTO AL PUNTO </a:t>
            </a:r>
            <a:r>
              <a:rPr lang="it-IT" dirty="0" err="1" smtClean="0"/>
              <a:t>DI</a:t>
            </a:r>
            <a:r>
              <a:rPr lang="it-IT" dirty="0" smtClean="0"/>
              <a:t> ORIGINE OP.</a:t>
            </a:r>
          </a:p>
          <a:p>
            <a:pPr fontAlgn="auto">
              <a:spcAft>
                <a:spcPts val="0"/>
              </a:spcAft>
              <a:buFont typeface="Arial" charset="0"/>
              <a:buNone/>
              <a:defRPr/>
            </a:pPr>
            <a:r>
              <a:rPr lang="it-IT" dirty="0" smtClean="0"/>
              <a:t>CON LA </a:t>
            </a:r>
            <a:r>
              <a:rPr lang="it-IT" dirty="0" smtClean="0">
                <a:solidFill>
                  <a:srgbClr val="0000FF"/>
                </a:solidFill>
              </a:rPr>
              <a:t>PROGRAMMAZIONE INCREMENTALE </a:t>
            </a:r>
            <a:r>
              <a:rPr lang="it-IT" dirty="0" smtClean="0"/>
              <a:t>OGNI POSIZIONE RAGGIUNTA NELL’OPERAZIONE ELEMENTARE PRECEDENTE, VA CONSIDERATA COME PUNTO </a:t>
            </a:r>
            <a:r>
              <a:rPr lang="it-IT" dirty="0" err="1" smtClean="0"/>
              <a:t>DI</a:t>
            </a:r>
            <a:r>
              <a:rPr lang="it-IT" dirty="0" smtClean="0"/>
              <a:t> PARTENZA OP RAGGIUNTO E QUINDI SI AZZERANO LE COORDINATE CARTESIANE.</a:t>
            </a:r>
          </a:p>
          <a:p>
            <a:pPr fontAlgn="auto">
              <a:spcAft>
                <a:spcPts val="0"/>
              </a:spcAft>
              <a:buFont typeface="Arial" pitchFamily="34" charset="0"/>
              <a:buChar char="•"/>
              <a:defRPr/>
            </a:pP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olo 1"/>
          <p:cNvSpPr>
            <a:spLocks noGrp="1"/>
          </p:cNvSpPr>
          <p:nvPr>
            <p:ph type="title"/>
          </p:nvPr>
        </p:nvSpPr>
        <p:spPr>
          <a:xfrm>
            <a:off x="342900" y="214313"/>
            <a:ext cx="6172200" cy="642937"/>
          </a:xfrm>
          <a:solidFill>
            <a:srgbClr val="FFFF00"/>
          </a:solidFill>
        </p:spPr>
        <p:txBody>
          <a:bodyPr/>
          <a:lstStyle/>
          <a:p>
            <a:r>
              <a:rPr lang="it-IT" sz="3200" b="1" smtClean="0">
                <a:solidFill>
                  <a:srgbClr val="FF0000"/>
                </a:solidFill>
              </a:rPr>
              <a:t>VANTAGGI</a:t>
            </a:r>
          </a:p>
        </p:txBody>
      </p:sp>
      <p:sp>
        <p:nvSpPr>
          <p:cNvPr id="3" name="Segnaposto contenuto 2"/>
          <p:cNvSpPr>
            <a:spLocks noGrp="1"/>
          </p:cNvSpPr>
          <p:nvPr>
            <p:ph idx="1"/>
          </p:nvPr>
        </p:nvSpPr>
        <p:spPr>
          <a:xfrm>
            <a:off x="214313" y="857250"/>
            <a:ext cx="6429375" cy="4929188"/>
          </a:xfrm>
        </p:spPr>
        <p:txBody>
          <a:bodyPr rtlCol="0">
            <a:normAutofit fontScale="92500"/>
          </a:bodyPr>
          <a:lstStyle/>
          <a:p>
            <a:pPr fontAlgn="auto">
              <a:spcAft>
                <a:spcPts val="0"/>
              </a:spcAft>
              <a:buFont typeface="Arial" pitchFamily="34" charset="0"/>
              <a:buChar char="•"/>
              <a:defRPr/>
            </a:pPr>
            <a:r>
              <a:rPr lang="it-IT" sz="2800" b="1" dirty="0" smtClean="0"/>
              <a:t>RIDUZIONE </a:t>
            </a:r>
            <a:r>
              <a:rPr lang="it-IT" sz="2800" b="1" dirty="0"/>
              <a:t>DEI TEMPI </a:t>
            </a:r>
            <a:r>
              <a:rPr lang="it-IT" sz="2800" b="1" dirty="0" err="1"/>
              <a:t>DI</a:t>
            </a:r>
            <a:r>
              <a:rPr lang="it-IT" sz="2800" b="1" dirty="0"/>
              <a:t> LAVORAZIONE</a:t>
            </a:r>
          </a:p>
          <a:p>
            <a:pPr fontAlgn="auto">
              <a:spcAft>
                <a:spcPts val="0"/>
              </a:spcAft>
              <a:buFont typeface="Arial" pitchFamily="34" charset="0"/>
              <a:buChar char="•"/>
              <a:defRPr/>
            </a:pPr>
            <a:r>
              <a:rPr lang="it-IT" sz="2800" dirty="0" smtClean="0"/>
              <a:t> </a:t>
            </a:r>
            <a:r>
              <a:rPr lang="it-IT" sz="2800" b="1" dirty="0"/>
              <a:t>RIDUZIONE DEI COSTI </a:t>
            </a:r>
            <a:r>
              <a:rPr lang="it-IT" sz="2800" b="1" dirty="0" err="1"/>
              <a:t>DI</a:t>
            </a:r>
            <a:r>
              <a:rPr lang="it-IT" sz="2800" b="1" dirty="0"/>
              <a:t> MANO </a:t>
            </a:r>
            <a:r>
              <a:rPr lang="it-IT" sz="2800" b="1" dirty="0" err="1"/>
              <a:t>D’OPERA</a:t>
            </a:r>
            <a:endParaRPr lang="it-IT" sz="2800" b="1" dirty="0"/>
          </a:p>
          <a:p>
            <a:pPr fontAlgn="auto">
              <a:spcAft>
                <a:spcPts val="0"/>
              </a:spcAft>
              <a:buFont typeface="Arial" pitchFamily="34" charset="0"/>
              <a:buChar char="•"/>
              <a:defRPr/>
            </a:pPr>
            <a:r>
              <a:rPr lang="it-IT" sz="2800" dirty="0" smtClean="0"/>
              <a:t> </a:t>
            </a:r>
            <a:r>
              <a:rPr lang="it-IT" sz="2800" b="1" dirty="0"/>
              <a:t>MIGLIORAMENTO DELLA QUALITA’ DEL PRODOTTO</a:t>
            </a:r>
          </a:p>
          <a:p>
            <a:pPr fontAlgn="auto">
              <a:spcAft>
                <a:spcPts val="0"/>
              </a:spcAft>
              <a:buFont typeface="Arial" pitchFamily="34" charset="0"/>
              <a:buChar char="•"/>
              <a:defRPr/>
            </a:pPr>
            <a:r>
              <a:rPr lang="it-IT" sz="2800" dirty="0" smtClean="0"/>
              <a:t> </a:t>
            </a:r>
            <a:r>
              <a:rPr lang="it-IT" sz="2800" b="1" dirty="0"/>
              <a:t>MIGLIORAMENTO DELLA </a:t>
            </a:r>
            <a:r>
              <a:rPr lang="it-IT" sz="2800" b="1" dirty="0" smtClean="0"/>
              <a:t>PRODUTTIVITA’IN SERIE (EFFICIENZA </a:t>
            </a:r>
            <a:r>
              <a:rPr lang="it-IT" sz="2800" b="1" dirty="0"/>
              <a:t>MACCHINE-SISTEMA</a:t>
            </a:r>
            <a:r>
              <a:rPr lang="it-IT" sz="2800" b="1" dirty="0" smtClean="0"/>
              <a:t>) </a:t>
            </a:r>
            <a:endParaRPr lang="it-IT" sz="2800" b="1" dirty="0"/>
          </a:p>
          <a:p>
            <a:pPr fontAlgn="auto">
              <a:spcAft>
                <a:spcPts val="0"/>
              </a:spcAft>
              <a:buFont typeface="Arial" pitchFamily="34" charset="0"/>
              <a:buChar char="•"/>
              <a:defRPr/>
            </a:pPr>
            <a:r>
              <a:rPr lang="it-IT" sz="2800" dirty="0" smtClean="0"/>
              <a:t> </a:t>
            </a:r>
            <a:r>
              <a:rPr lang="it-IT" sz="2800" b="1" dirty="0"/>
              <a:t>RIDUZIONE DEL COINVOLGIMENTO UMANO E DEGLI ERRORI</a:t>
            </a:r>
          </a:p>
          <a:p>
            <a:pPr fontAlgn="auto">
              <a:spcAft>
                <a:spcPts val="0"/>
              </a:spcAft>
              <a:buFont typeface="Arial" pitchFamily="34" charset="0"/>
              <a:buChar char="•"/>
              <a:defRPr/>
            </a:pPr>
            <a:r>
              <a:rPr lang="it-IT" sz="2800" b="1" dirty="0"/>
              <a:t>AUMENTO DELLA SICUREZZA DELL’OPERATORE</a:t>
            </a:r>
            <a:endParaRPr lang="it-IT" sz="2800" dirty="0"/>
          </a:p>
        </p:txBody>
      </p:sp>
      <p:sp>
        <p:nvSpPr>
          <p:cNvPr id="4" name="CasellaDiTesto 3"/>
          <p:cNvSpPr txBox="1"/>
          <p:nvPr/>
        </p:nvSpPr>
        <p:spPr>
          <a:xfrm>
            <a:off x="285750" y="6000750"/>
            <a:ext cx="6215063" cy="2062163"/>
          </a:xfrm>
          <a:prstGeom prst="rect">
            <a:avLst/>
          </a:prstGeom>
          <a:solidFill>
            <a:schemeClr val="bg1">
              <a:lumMod val="85000"/>
            </a:schemeClr>
          </a:solidFill>
        </p:spPr>
        <p:txBody>
          <a:bodyPr>
            <a:spAutoFit/>
          </a:bodyPr>
          <a:lstStyle/>
          <a:p>
            <a:pPr algn="ctr" fontAlgn="auto">
              <a:spcBef>
                <a:spcPts val="0"/>
              </a:spcBef>
              <a:spcAft>
                <a:spcPts val="0"/>
              </a:spcAft>
              <a:defRPr/>
            </a:pPr>
            <a:r>
              <a:rPr lang="it-IT" sz="3200" b="1" dirty="0">
                <a:solidFill>
                  <a:srgbClr val="FF0000"/>
                </a:solidFill>
                <a:latin typeface="+mn-lt"/>
                <a:cs typeface="+mn-cs"/>
              </a:rPr>
              <a:t>SVANTAGGI</a:t>
            </a:r>
            <a:endParaRPr lang="it-IT" sz="3200" b="1" dirty="0">
              <a:solidFill>
                <a:srgbClr val="FF0000"/>
              </a:solidFill>
              <a:latin typeface="+mn-lt"/>
              <a:cs typeface="+mn-cs"/>
            </a:endParaRPr>
          </a:p>
          <a:p>
            <a:pPr fontAlgn="auto">
              <a:spcBef>
                <a:spcPts val="0"/>
              </a:spcBef>
              <a:spcAft>
                <a:spcPts val="0"/>
              </a:spcAft>
              <a:buFont typeface="Arial" pitchFamily="34" charset="0"/>
              <a:buChar char="•"/>
              <a:defRPr/>
            </a:pPr>
            <a:r>
              <a:rPr lang="it-IT" dirty="0">
                <a:latin typeface="+mn-lt"/>
                <a:cs typeface="+mn-cs"/>
              </a:rPr>
              <a:t> </a:t>
            </a:r>
            <a:r>
              <a:rPr lang="it-IT" sz="2400" b="1" dirty="0">
                <a:latin typeface="+mn-lt"/>
                <a:cs typeface="+mn-cs"/>
              </a:rPr>
              <a:t>ELEVATO COSTO INIZIALE </a:t>
            </a:r>
            <a:r>
              <a:rPr lang="it-IT" sz="2400" b="1" dirty="0" err="1">
                <a:latin typeface="+mn-lt"/>
                <a:cs typeface="+mn-cs"/>
              </a:rPr>
              <a:t>DI</a:t>
            </a:r>
            <a:r>
              <a:rPr lang="it-IT" sz="2400" b="1" dirty="0">
                <a:latin typeface="+mn-lt"/>
                <a:cs typeface="+mn-cs"/>
              </a:rPr>
              <a:t> MACCHINE E </a:t>
            </a:r>
            <a:r>
              <a:rPr lang="it-IT" sz="2400" b="1" dirty="0">
                <a:latin typeface="+mn-lt"/>
                <a:cs typeface="+mn-cs"/>
              </a:rPr>
              <a:t>DISPOSITIVI</a:t>
            </a:r>
            <a:endParaRPr lang="it-IT" sz="2400" b="1" dirty="0">
              <a:latin typeface="+mn-lt"/>
              <a:cs typeface="+mn-cs"/>
            </a:endParaRPr>
          </a:p>
          <a:p>
            <a:pPr fontAlgn="auto">
              <a:spcBef>
                <a:spcPts val="0"/>
              </a:spcBef>
              <a:spcAft>
                <a:spcPts val="0"/>
              </a:spcAft>
              <a:buFont typeface="Arial" pitchFamily="34" charset="0"/>
              <a:buChar char="•"/>
              <a:defRPr/>
            </a:pPr>
            <a:r>
              <a:rPr lang="it-IT" sz="2400" dirty="0">
                <a:latin typeface="+mn-lt"/>
                <a:cs typeface="+mn-cs"/>
              </a:rPr>
              <a:t> </a:t>
            </a:r>
            <a:r>
              <a:rPr lang="it-IT" sz="2400" b="1" dirty="0">
                <a:latin typeface="+mn-lt"/>
                <a:cs typeface="+mn-cs"/>
              </a:rPr>
              <a:t>IMPIEGO </a:t>
            </a:r>
            <a:r>
              <a:rPr lang="it-IT" sz="2400" b="1" dirty="0" err="1">
                <a:latin typeface="+mn-lt"/>
                <a:cs typeface="+mn-cs"/>
              </a:rPr>
              <a:t>DI</a:t>
            </a:r>
            <a:r>
              <a:rPr lang="it-IT" sz="2400" b="1" dirty="0">
                <a:latin typeface="+mn-lt"/>
                <a:cs typeface="+mn-cs"/>
              </a:rPr>
              <a:t> MANO </a:t>
            </a:r>
            <a:r>
              <a:rPr lang="it-IT" sz="2400" b="1" dirty="0" err="1">
                <a:latin typeface="+mn-lt"/>
                <a:cs typeface="+mn-cs"/>
              </a:rPr>
              <a:t>D’OPERA</a:t>
            </a:r>
            <a:r>
              <a:rPr lang="it-IT" sz="2400" b="1" dirty="0">
                <a:latin typeface="+mn-lt"/>
                <a:cs typeface="+mn-cs"/>
              </a:rPr>
              <a:t> CON MAGGIORE PROFESSIONALITA’ </a:t>
            </a:r>
            <a:r>
              <a:rPr lang="it-IT" sz="2400" b="1" dirty="0">
                <a:latin typeface="+mn-lt"/>
                <a:cs typeface="+mn-cs"/>
              </a:rPr>
              <a:t>E PREPARAZIONE </a:t>
            </a:r>
            <a:r>
              <a:rPr lang="it-IT" sz="2400" b="1" dirty="0" err="1">
                <a:latin typeface="+mn-lt"/>
                <a:cs typeface="+mn-cs"/>
              </a:rPr>
              <a:t>DI</a:t>
            </a:r>
            <a:r>
              <a:rPr lang="it-IT" sz="2400" b="1" dirty="0">
                <a:latin typeface="+mn-lt"/>
                <a:cs typeface="+mn-cs"/>
              </a:rPr>
              <a:t> BASE</a:t>
            </a:r>
            <a:endParaRPr lang="it-IT" sz="2400" dirty="0">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14313"/>
            <a:ext cx="6858000" cy="847725"/>
          </a:xfrm>
          <a:solidFill>
            <a:srgbClr val="FFFF00"/>
          </a:solidFill>
        </p:spPr>
        <p:txBody>
          <a:bodyPr rtlCol="0">
            <a:normAutofit/>
          </a:bodyPr>
          <a:lstStyle/>
          <a:p>
            <a:pPr fontAlgn="auto">
              <a:spcAft>
                <a:spcPts val="0"/>
              </a:spcAft>
              <a:defRPr/>
            </a:pPr>
            <a:r>
              <a:rPr lang="it-IT" sz="3200" dirty="0" err="1" smtClean="0">
                <a:solidFill>
                  <a:srgbClr val="FF0000"/>
                </a:solidFill>
                <a:latin typeface="Algerian" pitchFamily="82" charset="0"/>
              </a:rPr>
              <a:t>Velocita’</a:t>
            </a:r>
            <a:r>
              <a:rPr lang="it-IT" sz="3200" dirty="0" smtClean="0">
                <a:solidFill>
                  <a:srgbClr val="FF0000"/>
                </a:solidFill>
                <a:latin typeface="Algerian" pitchFamily="82" charset="0"/>
              </a:rPr>
              <a:t> di taglio (</a:t>
            </a:r>
            <a:r>
              <a:rPr lang="it-IT" sz="3200" dirty="0" err="1" smtClean="0">
                <a:solidFill>
                  <a:srgbClr val="FF0000"/>
                </a:solidFill>
                <a:latin typeface="Algerian" pitchFamily="82" charset="0"/>
              </a:rPr>
              <a:t>V</a:t>
            </a:r>
            <a:r>
              <a:rPr lang="it-IT" sz="3200" dirty="0" err="1" smtClean="0">
                <a:solidFill>
                  <a:srgbClr val="FF0000"/>
                </a:solidFill>
                <a:latin typeface="+mn-lt"/>
              </a:rPr>
              <a:t>t</a:t>
            </a:r>
            <a:r>
              <a:rPr lang="it-IT" sz="3200" dirty="0" smtClean="0">
                <a:solidFill>
                  <a:srgbClr val="FF0000"/>
                </a:solidFill>
                <a:latin typeface="Algerian" pitchFamily="82" charset="0"/>
              </a:rPr>
              <a:t>)</a:t>
            </a:r>
            <a:endParaRPr lang="it-IT" sz="3200" dirty="0">
              <a:solidFill>
                <a:srgbClr val="FF0000"/>
              </a:solidFill>
              <a:latin typeface="Algerian" pitchFamily="82" charset="0"/>
            </a:endParaRPr>
          </a:p>
        </p:txBody>
      </p:sp>
      <p:sp>
        <p:nvSpPr>
          <p:cNvPr id="3" name="Segnaposto contenuto 2"/>
          <p:cNvSpPr>
            <a:spLocks noGrp="1"/>
          </p:cNvSpPr>
          <p:nvPr>
            <p:ph idx="1"/>
          </p:nvPr>
        </p:nvSpPr>
        <p:spPr>
          <a:xfrm>
            <a:off x="0" y="1143000"/>
            <a:ext cx="6858000" cy="2500313"/>
          </a:xfrm>
        </p:spPr>
        <p:txBody>
          <a:bodyPr rtlCol="0">
            <a:normAutofit fontScale="92500" lnSpcReduction="20000"/>
          </a:bodyPr>
          <a:lstStyle/>
          <a:p>
            <a:pPr fontAlgn="auto">
              <a:spcAft>
                <a:spcPts val="0"/>
              </a:spcAft>
              <a:buFont typeface="Arial" pitchFamily="34" charset="0"/>
              <a:buNone/>
              <a:defRPr/>
            </a:pPr>
            <a:r>
              <a:rPr lang="it-IT" b="1" dirty="0" smtClean="0">
                <a:solidFill>
                  <a:srgbClr val="0070C0"/>
                </a:solidFill>
              </a:rPr>
              <a:t>FORMULA</a:t>
            </a:r>
            <a:r>
              <a:rPr lang="it-IT" b="1" dirty="0" smtClean="0"/>
              <a:t> </a:t>
            </a:r>
            <a:r>
              <a:rPr lang="it-IT" dirty="0" smtClean="0"/>
              <a:t>   </a:t>
            </a:r>
            <a:r>
              <a:rPr lang="it-IT" sz="3600" b="1" dirty="0" err="1" smtClean="0"/>
              <a:t>Vt</a:t>
            </a:r>
            <a:r>
              <a:rPr lang="it-IT" sz="3600" b="1" dirty="0" smtClean="0"/>
              <a:t> = </a:t>
            </a:r>
            <a:r>
              <a:rPr lang="el-GR" sz="3600" b="1" dirty="0" smtClean="0"/>
              <a:t>π</a:t>
            </a:r>
            <a:r>
              <a:rPr lang="it-IT" sz="3600" b="1" dirty="0" smtClean="0"/>
              <a:t>*D*n°/1000 </a:t>
            </a:r>
          </a:p>
          <a:p>
            <a:pPr fontAlgn="auto">
              <a:spcAft>
                <a:spcPts val="0"/>
              </a:spcAft>
              <a:buFont typeface="Arial" pitchFamily="34" charset="0"/>
              <a:buNone/>
              <a:defRPr/>
            </a:pPr>
            <a:r>
              <a:rPr lang="it-IT" dirty="0" err="1" smtClean="0"/>
              <a:t>Vt</a:t>
            </a:r>
            <a:r>
              <a:rPr lang="it-IT" dirty="0" smtClean="0"/>
              <a:t> = </a:t>
            </a:r>
            <a:r>
              <a:rPr lang="it-IT" dirty="0" err="1" smtClean="0"/>
              <a:t>Velocita’</a:t>
            </a:r>
            <a:r>
              <a:rPr lang="it-IT" dirty="0" smtClean="0"/>
              <a:t> di taglio [ m / min ]</a:t>
            </a:r>
          </a:p>
          <a:p>
            <a:pPr fontAlgn="auto">
              <a:spcAft>
                <a:spcPts val="0"/>
              </a:spcAft>
              <a:buFont typeface="Arial" pitchFamily="34" charset="0"/>
              <a:buNone/>
              <a:defRPr/>
            </a:pPr>
            <a:r>
              <a:rPr lang="it-IT" dirty="0" smtClean="0"/>
              <a:t>n°= numero di giri [ </a:t>
            </a:r>
            <a:r>
              <a:rPr lang="it-IT" dirty="0" err="1" smtClean="0"/>
              <a:t>giri</a:t>
            </a:r>
            <a:r>
              <a:rPr lang="it-IT" dirty="0" smtClean="0"/>
              <a:t> /min. ] </a:t>
            </a:r>
          </a:p>
          <a:p>
            <a:pPr fontAlgn="auto">
              <a:spcAft>
                <a:spcPts val="0"/>
              </a:spcAft>
              <a:buFont typeface="Arial" pitchFamily="34" charset="0"/>
              <a:buNone/>
              <a:defRPr/>
            </a:pPr>
            <a:r>
              <a:rPr lang="it-IT" dirty="0" smtClean="0"/>
              <a:t>D = diametro [mm ] </a:t>
            </a:r>
          </a:p>
          <a:p>
            <a:pPr fontAlgn="auto">
              <a:spcAft>
                <a:spcPts val="0"/>
              </a:spcAft>
              <a:buFont typeface="Arial" pitchFamily="34" charset="0"/>
              <a:buNone/>
              <a:defRPr/>
            </a:pPr>
            <a:r>
              <a:rPr lang="el-GR" dirty="0" smtClean="0"/>
              <a:t>π</a:t>
            </a:r>
            <a:r>
              <a:rPr lang="it-IT" dirty="0" smtClean="0"/>
              <a:t> = 3,14             </a:t>
            </a:r>
          </a:p>
          <a:p>
            <a:pPr fontAlgn="auto">
              <a:spcAft>
                <a:spcPts val="0"/>
              </a:spcAft>
              <a:buFont typeface="Arial" pitchFamily="34" charset="0"/>
              <a:buNone/>
              <a:defRPr/>
            </a:pPr>
            <a:endParaRPr lang="it-IT" dirty="0"/>
          </a:p>
        </p:txBody>
      </p:sp>
      <p:sp>
        <p:nvSpPr>
          <p:cNvPr id="27651" name="CasellaDiTesto 9"/>
          <p:cNvSpPr txBox="1">
            <a:spLocks noChangeArrowheads="1"/>
          </p:cNvSpPr>
          <p:nvPr/>
        </p:nvSpPr>
        <p:spPr bwMode="auto">
          <a:xfrm>
            <a:off x="0" y="3500438"/>
            <a:ext cx="6858000" cy="800100"/>
          </a:xfrm>
          <a:prstGeom prst="rect">
            <a:avLst/>
          </a:prstGeom>
          <a:solidFill>
            <a:srgbClr val="FFFF00"/>
          </a:solidFill>
          <a:ln w="9525">
            <a:noFill/>
            <a:miter lim="800000"/>
            <a:headEnd/>
            <a:tailEnd/>
          </a:ln>
        </p:spPr>
        <p:txBody>
          <a:bodyPr>
            <a:spAutoFit/>
          </a:bodyPr>
          <a:lstStyle/>
          <a:p>
            <a:pPr algn="ctr"/>
            <a:r>
              <a:rPr lang="it-IT" sz="2800">
                <a:latin typeface="Calibri" pitchFamily="34" charset="0"/>
              </a:rPr>
              <a:t>Vt  in tabella in  mm / min</a:t>
            </a:r>
          </a:p>
          <a:p>
            <a:endParaRPr lang="it-IT">
              <a:latin typeface="Calibri" pitchFamily="34" charset="0"/>
            </a:endParaRPr>
          </a:p>
        </p:txBody>
      </p:sp>
      <p:pic>
        <p:nvPicPr>
          <p:cNvPr id="27652" name="Picture 4"/>
          <p:cNvPicPr>
            <a:picLocks noChangeAspect="1" noChangeArrowheads="1"/>
          </p:cNvPicPr>
          <p:nvPr/>
        </p:nvPicPr>
        <p:blipFill>
          <a:blip r:embed="rId2"/>
          <a:srcRect/>
          <a:stretch>
            <a:fillRect/>
          </a:stretch>
        </p:blipFill>
        <p:spPr bwMode="auto">
          <a:xfrm>
            <a:off x="0" y="4214813"/>
            <a:ext cx="6858000"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p:nvPr>
        </p:nvSpPr>
        <p:spPr>
          <a:xfrm>
            <a:off x="0" y="214313"/>
            <a:ext cx="6858000" cy="776287"/>
          </a:xfrm>
          <a:solidFill>
            <a:srgbClr val="FFFF00"/>
          </a:solidFill>
        </p:spPr>
        <p:txBody>
          <a:bodyPr/>
          <a:lstStyle/>
          <a:p>
            <a:r>
              <a:rPr lang="it-IT" sz="3200" smtClean="0">
                <a:solidFill>
                  <a:srgbClr val="FF0000"/>
                </a:solidFill>
                <a:latin typeface="Algerian"/>
              </a:rPr>
              <a:t>avanzamenti</a:t>
            </a:r>
          </a:p>
        </p:txBody>
      </p:sp>
      <p:sp>
        <p:nvSpPr>
          <p:cNvPr id="3" name="Segnaposto contenuto 2"/>
          <p:cNvSpPr>
            <a:spLocks noGrp="1"/>
          </p:cNvSpPr>
          <p:nvPr>
            <p:ph idx="1"/>
          </p:nvPr>
        </p:nvSpPr>
        <p:spPr>
          <a:xfrm>
            <a:off x="214313" y="1071563"/>
            <a:ext cx="6429375" cy="2286000"/>
          </a:xfrm>
        </p:spPr>
        <p:txBody>
          <a:bodyPr rtlCol="0">
            <a:normAutofit fontScale="92500" lnSpcReduction="10000"/>
          </a:bodyPr>
          <a:lstStyle/>
          <a:p>
            <a:pPr fontAlgn="auto">
              <a:spcAft>
                <a:spcPts val="0"/>
              </a:spcAft>
              <a:buFont typeface="Arial" pitchFamily="34" charset="0"/>
              <a:buNone/>
              <a:defRPr/>
            </a:pPr>
            <a:r>
              <a:rPr lang="it-IT" dirty="0" smtClean="0"/>
              <a:t>L’avanzamento è il valore della distanza percorsa dall’utensile ad ogni giro del pezzo in lavorazione.</a:t>
            </a:r>
          </a:p>
          <a:p>
            <a:pPr fontAlgn="auto">
              <a:spcAft>
                <a:spcPts val="0"/>
              </a:spcAft>
              <a:buFont typeface="Arial" pitchFamily="34" charset="0"/>
              <a:buNone/>
              <a:defRPr/>
            </a:pPr>
            <a:r>
              <a:rPr lang="it-IT" dirty="0" smtClean="0"/>
              <a:t>Vedi valori medi Va (mm/giro) riportati in tabella.</a:t>
            </a:r>
            <a:endParaRPr lang="it-IT" dirty="0"/>
          </a:p>
        </p:txBody>
      </p:sp>
      <p:pic>
        <p:nvPicPr>
          <p:cNvPr id="28675" name="Picture 4"/>
          <p:cNvPicPr>
            <a:picLocks noChangeAspect="1" noChangeArrowheads="1"/>
          </p:cNvPicPr>
          <p:nvPr/>
        </p:nvPicPr>
        <p:blipFill>
          <a:blip r:embed="rId2"/>
          <a:srcRect/>
          <a:stretch>
            <a:fillRect/>
          </a:stretch>
        </p:blipFill>
        <p:spPr bwMode="auto">
          <a:xfrm>
            <a:off x="0" y="3429000"/>
            <a:ext cx="6858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olo 1"/>
          <p:cNvSpPr>
            <a:spLocks noGrp="1"/>
          </p:cNvSpPr>
          <p:nvPr>
            <p:ph type="title"/>
          </p:nvPr>
        </p:nvSpPr>
        <p:spPr>
          <a:xfrm>
            <a:off x="0" y="214313"/>
            <a:ext cx="6858000" cy="1000125"/>
          </a:xfrm>
          <a:solidFill>
            <a:srgbClr val="FFFF00"/>
          </a:solidFill>
        </p:spPr>
        <p:txBody>
          <a:bodyPr/>
          <a:lstStyle/>
          <a:p>
            <a:r>
              <a:rPr lang="it-IT" sz="3600" smtClean="0">
                <a:solidFill>
                  <a:srgbClr val="FF0000"/>
                </a:solidFill>
                <a:latin typeface="Algerian"/>
              </a:rPr>
              <a:t>ESEMPIO DI  SFACCIATURA</a:t>
            </a:r>
            <a:endParaRPr lang="it-IT" sz="3600" smtClean="0"/>
          </a:p>
        </p:txBody>
      </p:sp>
      <p:pic>
        <p:nvPicPr>
          <p:cNvPr id="4" name="Picture 2"/>
          <p:cNvPicPr>
            <a:picLocks noGrp="1" noChangeAspect="1" noChangeArrowheads="1"/>
          </p:cNvPicPr>
          <p:nvPr>
            <p:ph idx="1"/>
          </p:nvPr>
        </p:nvPicPr>
        <p:blipFill>
          <a:blip r:embed="rId2" cstate="print">
            <a:duotone>
              <a:prstClr val="black"/>
              <a:srgbClr val="FF0000">
                <a:tint val="45000"/>
                <a:satMod val="400000"/>
              </a:srgbClr>
            </a:duotone>
          </a:blip>
          <a:srcRect/>
          <a:stretch>
            <a:fillRect/>
          </a:stretch>
        </p:blipFill>
        <p:spPr>
          <a:xfrm rot="10800000">
            <a:off x="-2" y="1214414"/>
            <a:ext cx="6858001" cy="4643470"/>
          </a:xfrm>
        </p:spPr>
      </p:pic>
      <p:sp>
        <p:nvSpPr>
          <p:cNvPr id="29699" name="CasellaDiTesto 4"/>
          <p:cNvSpPr txBox="1">
            <a:spLocks noChangeArrowheads="1"/>
          </p:cNvSpPr>
          <p:nvPr/>
        </p:nvSpPr>
        <p:spPr bwMode="auto">
          <a:xfrm>
            <a:off x="214313" y="5857875"/>
            <a:ext cx="6357937" cy="3108325"/>
          </a:xfrm>
          <a:prstGeom prst="rect">
            <a:avLst/>
          </a:prstGeom>
          <a:noFill/>
          <a:ln w="9525">
            <a:noFill/>
            <a:miter lim="800000"/>
            <a:headEnd/>
            <a:tailEnd/>
          </a:ln>
        </p:spPr>
        <p:txBody>
          <a:bodyPr>
            <a:spAutoFit/>
          </a:bodyPr>
          <a:lstStyle/>
          <a:p>
            <a:r>
              <a:rPr lang="it-IT" sz="2800" b="1">
                <a:solidFill>
                  <a:srgbClr val="0000FF"/>
                </a:solidFill>
                <a:latin typeface="Calibri" pitchFamily="34" charset="0"/>
              </a:rPr>
              <a:t>%</a:t>
            </a:r>
          </a:p>
          <a:p>
            <a:r>
              <a:rPr lang="it-IT" sz="2800" b="1">
                <a:solidFill>
                  <a:srgbClr val="0000FF"/>
                </a:solidFill>
                <a:latin typeface="Calibri" pitchFamily="34" charset="0"/>
              </a:rPr>
              <a:t>N10</a:t>
            </a:r>
            <a:r>
              <a:rPr lang="it-IT" sz="2800">
                <a:latin typeface="Calibri" pitchFamily="34" charset="0"/>
              </a:rPr>
              <a:t> T03 M06</a:t>
            </a:r>
          </a:p>
          <a:p>
            <a:r>
              <a:rPr lang="it-IT" sz="2800" b="1">
                <a:solidFill>
                  <a:srgbClr val="0000FF"/>
                </a:solidFill>
                <a:latin typeface="Calibri" pitchFamily="34" charset="0"/>
              </a:rPr>
              <a:t>N20</a:t>
            </a:r>
            <a:r>
              <a:rPr lang="it-IT" sz="2800">
                <a:latin typeface="Calibri" pitchFamily="34" charset="0"/>
              </a:rPr>
              <a:t> G96 S150 G95 F0.1 </a:t>
            </a:r>
          </a:p>
          <a:p>
            <a:r>
              <a:rPr lang="pl-PL" sz="2800" b="1">
                <a:solidFill>
                  <a:srgbClr val="0000FF"/>
                </a:solidFill>
                <a:latin typeface="Calibri" pitchFamily="34" charset="0"/>
              </a:rPr>
              <a:t>N30</a:t>
            </a:r>
            <a:r>
              <a:rPr lang="pl-PL" sz="2800">
                <a:latin typeface="Calibri" pitchFamily="34" charset="0"/>
              </a:rPr>
              <a:t> G00 X54 Z-2 M03</a:t>
            </a:r>
            <a:r>
              <a:rPr lang="it-IT" sz="2800">
                <a:latin typeface="Calibri" pitchFamily="34" charset="0"/>
              </a:rPr>
              <a:t> </a:t>
            </a:r>
            <a:r>
              <a:rPr lang="pl-PL" sz="2800">
                <a:latin typeface="Calibri" pitchFamily="34" charset="0"/>
              </a:rPr>
              <a:t>M08</a:t>
            </a:r>
            <a:r>
              <a:rPr lang="it-IT" sz="2800">
                <a:latin typeface="Calibri" pitchFamily="34" charset="0"/>
              </a:rPr>
              <a:t> ( 1 ) </a:t>
            </a:r>
            <a:endParaRPr lang="pl-PL" sz="2800">
              <a:latin typeface="Calibri" pitchFamily="34" charset="0"/>
            </a:endParaRPr>
          </a:p>
          <a:p>
            <a:r>
              <a:rPr lang="it-IT" sz="2800" b="1">
                <a:solidFill>
                  <a:srgbClr val="0000FF"/>
                </a:solidFill>
                <a:latin typeface="Calibri" pitchFamily="34" charset="0"/>
              </a:rPr>
              <a:t>N40</a:t>
            </a:r>
            <a:r>
              <a:rPr lang="it-IT" sz="2800">
                <a:latin typeface="Calibri" pitchFamily="34" charset="0"/>
              </a:rPr>
              <a:t> G01 X-1 Z-2 ( 2 )</a:t>
            </a:r>
          </a:p>
          <a:p>
            <a:r>
              <a:rPr lang="pl-PL" sz="2800" b="1">
                <a:solidFill>
                  <a:srgbClr val="0000FF"/>
                </a:solidFill>
                <a:latin typeface="Calibri" pitchFamily="34" charset="0"/>
              </a:rPr>
              <a:t>N50</a:t>
            </a:r>
            <a:r>
              <a:rPr lang="pl-PL" sz="2800">
                <a:latin typeface="Calibri" pitchFamily="34" charset="0"/>
              </a:rPr>
              <a:t> G00 X200 Z200 M09</a:t>
            </a:r>
            <a:r>
              <a:rPr lang="it-IT" sz="2800">
                <a:latin typeface="Calibri" pitchFamily="34" charset="0"/>
              </a:rPr>
              <a:t> ( 3 )</a:t>
            </a:r>
            <a:endParaRPr lang="pl-PL" sz="2800">
              <a:latin typeface="Calibri" pitchFamily="34" charset="0"/>
            </a:endParaRPr>
          </a:p>
          <a:p>
            <a:r>
              <a:rPr lang="it-IT" sz="2800" b="1">
                <a:solidFill>
                  <a:srgbClr val="0000FF"/>
                </a:solidFill>
                <a:latin typeface="Calibri" pitchFamily="34" charset="0"/>
              </a:rPr>
              <a:t>N60</a:t>
            </a:r>
            <a:r>
              <a:rPr lang="it-IT" sz="2800">
                <a:latin typeface="Calibri" pitchFamily="34" charset="0"/>
              </a:rPr>
              <a:t> M30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olo 1"/>
          <p:cNvSpPr>
            <a:spLocks noGrp="1"/>
          </p:cNvSpPr>
          <p:nvPr>
            <p:ph type="title"/>
          </p:nvPr>
        </p:nvSpPr>
        <p:spPr>
          <a:xfrm>
            <a:off x="214313" y="214313"/>
            <a:ext cx="6429375" cy="1000125"/>
          </a:xfrm>
          <a:solidFill>
            <a:srgbClr val="FFFF00"/>
          </a:solidFill>
        </p:spPr>
        <p:txBody>
          <a:bodyPr/>
          <a:lstStyle/>
          <a:p>
            <a:r>
              <a:rPr lang="it-IT" sz="4800" smtClean="0">
                <a:solidFill>
                  <a:srgbClr val="0070C0"/>
                </a:solidFill>
                <a:latin typeface="Algerian"/>
              </a:rPr>
              <a:t>TORNIO PARALLELO</a:t>
            </a:r>
          </a:p>
        </p:txBody>
      </p:sp>
      <p:pic>
        <p:nvPicPr>
          <p:cNvPr id="14338" name="Segnaposto contenuto 3" descr="immagine tornio.jpg"/>
          <p:cNvPicPr>
            <a:picLocks noGrp="1" noChangeAspect="1"/>
          </p:cNvPicPr>
          <p:nvPr>
            <p:ph idx="1"/>
          </p:nvPr>
        </p:nvPicPr>
        <p:blipFill>
          <a:blip r:embed="rId2"/>
          <a:srcRect/>
          <a:stretch>
            <a:fillRect/>
          </a:stretch>
        </p:blipFill>
        <p:spPr>
          <a:xfrm>
            <a:off x="0" y="4000500"/>
            <a:ext cx="6858000" cy="5143500"/>
          </a:xfrm>
        </p:spPr>
      </p:pic>
      <p:sp>
        <p:nvSpPr>
          <p:cNvPr id="14339" name="CasellaDiTesto 6"/>
          <p:cNvSpPr txBox="1">
            <a:spLocks noChangeArrowheads="1"/>
          </p:cNvSpPr>
          <p:nvPr/>
        </p:nvSpPr>
        <p:spPr bwMode="auto">
          <a:xfrm>
            <a:off x="214313" y="1214438"/>
            <a:ext cx="6429375" cy="2862262"/>
          </a:xfrm>
          <a:prstGeom prst="rect">
            <a:avLst/>
          </a:prstGeom>
          <a:noFill/>
          <a:ln w="9525">
            <a:noFill/>
            <a:miter lim="800000"/>
            <a:headEnd/>
            <a:tailEnd/>
          </a:ln>
        </p:spPr>
        <p:txBody>
          <a:bodyPr>
            <a:spAutoFit/>
          </a:bodyPr>
          <a:lstStyle/>
          <a:p>
            <a:r>
              <a:rPr lang="it-IT" sz="2000">
                <a:latin typeface="Calibri" pitchFamily="34" charset="0"/>
              </a:rPr>
              <a:t>IL TORNIO PARALLELO  È UNA DELLE MACCHINE UTENSILI PIÙ USATE NELL'INDUSTRIA MECCANICA. ESSO INFATTI PERMETTE DI ESEGUIRE UNA GRANDISSIMA VARIETÀ DI LAVORI CON UTENSILI CHE SI ALLESTISCONO FACILMENTE. LA LAVORAZIONE FONDAMENTALE AL TORNIO PARALLELO CONSISTE NELLA REALIZZAZIONE DI </a:t>
            </a:r>
            <a:r>
              <a:rPr lang="it-IT" sz="2000" b="1">
                <a:latin typeface="Calibri" pitchFamily="34" charset="0"/>
              </a:rPr>
              <a:t>SOLIDI IN RIVOLUZIONE</a:t>
            </a:r>
            <a:r>
              <a:rPr lang="it-IT" sz="2000">
                <a:latin typeface="Calibri" pitchFamily="34" charset="0"/>
              </a:rPr>
              <a:t>, CIOÈ DÌ SUPERFICI IN CUI TUTTE LE SEZIONI PERPENDICOLARI ALL'ASSE PRINCIPALE HANNO FORMA CIRCOLARE.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1"/>
          <p:cNvSpPr>
            <a:spLocks noGrp="1"/>
          </p:cNvSpPr>
          <p:nvPr>
            <p:ph type="title"/>
          </p:nvPr>
        </p:nvSpPr>
        <p:spPr>
          <a:xfrm>
            <a:off x="342900" y="366713"/>
            <a:ext cx="6172200" cy="919162"/>
          </a:xfrm>
          <a:solidFill>
            <a:srgbClr val="FFFF00"/>
          </a:solidFill>
        </p:spPr>
        <p:txBody>
          <a:bodyPr/>
          <a:lstStyle/>
          <a:p>
            <a:r>
              <a:rPr lang="it-IT" smtClean="0">
                <a:solidFill>
                  <a:srgbClr val="FF0000"/>
                </a:solidFill>
                <a:latin typeface="Algerian"/>
              </a:rPr>
              <a:t>PARTI  PRINCIPALI</a:t>
            </a:r>
          </a:p>
        </p:txBody>
      </p:sp>
      <p:sp>
        <p:nvSpPr>
          <p:cNvPr id="15362" name="Segnaposto contenuto 2"/>
          <p:cNvSpPr>
            <a:spLocks noGrp="1"/>
          </p:cNvSpPr>
          <p:nvPr>
            <p:ph idx="1"/>
          </p:nvPr>
        </p:nvSpPr>
        <p:spPr>
          <a:xfrm>
            <a:off x="357188" y="1357313"/>
            <a:ext cx="6172200" cy="7572375"/>
          </a:xfrm>
        </p:spPr>
        <p:txBody>
          <a:bodyPr/>
          <a:lstStyle/>
          <a:p>
            <a:r>
              <a:rPr lang="it-IT" b="1" i="1" smtClean="0">
                <a:solidFill>
                  <a:srgbClr val="0070C0"/>
                </a:solidFill>
              </a:rPr>
              <a:t>1) BASAMENTO  O  BANCO </a:t>
            </a:r>
            <a:r>
              <a:rPr lang="it-IT" b="1" i="1" smtClean="0"/>
              <a:t/>
            </a:r>
            <a:br>
              <a:rPr lang="it-IT" b="1" i="1" smtClean="0"/>
            </a:br>
            <a:r>
              <a:rPr lang="it-IT" sz="2800" b="1" smtClean="0"/>
              <a:t>PER BANCO SI INTENDE LA STRUTTURA DIRITTA PORTANTE DELL’INTERO TORNIO PARALLELO. E’ COSTRUITO IN GHISA; SULLA PARTE SUPERIORE DEL BANCO, CHIAMATA ANCHE BANCHINA, TROVIAMO INSTALLATE LE GUIDE (GRUPPO BARRE)SULLE QUALI VIENE MONTATO IL CARRELLO PORTA UTENSILE. PER AUMENTARE LA RIGIDITÀ DELLA STRUTTURA ED EVITARE DELLE TORSIONI NELLE FASI DELLA LAVORAZIONE, IL BANCO PRESENTA DELLE NERVATURE CHE IRRIGIDISCONO L’INTERASTRUTTURA.</a:t>
            </a:r>
            <a:r>
              <a:rPr lang="it-IT" b="1" i="1" smtClean="0"/>
              <a:t/>
            </a:r>
            <a:br>
              <a:rPr lang="it-IT" b="1" i="1" smtClean="0"/>
            </a:br>
            <a:r>
              <a:rPr lang="it-IT" b="1" i="1" smtClean="0"/>
              <a:t/>
            </a:r>
            <a:br>
              <a:rPr lang="it-IT" b="1" i="1" smtClean="0"/>
            </a:br>
            <a:endParaRPr lang="it-IT"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egnaposto contenuto 2"/>
          <p:cNvSpPr>
            <a:spLocks noGrp="1"/>
          </p:cNvSpPr>
          <p:nvPr>
            <p:ph idx="1"/>
          </p:nvPr>
        </p:nvSpPr>
        <p:spPr>
          <a:xfrm>
            <a:off x="342900" y="214313"/>
            <a:ext cx="6172200" cy="5000625"/>
          </a:xfrm>
        </p:spPr>
        <p:txBody>
          <a:bodyPr/>
          <a:lstStyle/>
          <a:p>
            <a:pPr>
              <a:buFont typeface="Arial" charset="0"/>
              <a:buNone/>
            </a:pPr>
            <a:r>
              <a:rPr lang="it-IT" b="1" i="1" smtClean="0">
                <a:solidFill>
                  <a:srgbClr val="0070C0"/>
                </a:solidFill>
              </a:rPr>
              <a:t>2) TESTA MOTRICE</a:t>
            </a:r>
          </a:p>
          <a:p>
            <a:pPr>
              <a:buFont typeface="Arial" charset="0"/>
              <a:buNone/>
            </a:pPr>
            <a:r>
              <a:rPr lang="it-IT" sz="2800" b="1" i="1" smtClean="0"/>
              <a:t>LA TESTA MOTRICE È A FORMA DI’ SCATOLA ED, AL SUO INTERNO, SONO ALLOGGIATI GLI ORGANI NECESSARI AL MOVIMENTO DEL MANDRINO.</a:t>
            </a:r>
            <a:endParaRPr lang="it-IT" sz="2800" smtClean="0"/>
          </a:p>
        </p:txBody>
      </p:sp>
      <p:pic>
        <p:nvPicPr>
          <p:cNvPr id="16386" name="Immagine 3" descr="TESTA MOTRICE.jpg"/>
          <p:cNvPicPr>
            <a:picLocks noChangeAspect="1"/>
          </p:cNvPicPr>
          <p:nvPr/>
        </p:nvPicPr>
        <p:blipFill>
          <a:blip r:embed="rId2"/>
          <a:srcRect/>
          <a:stretch>
            <a:fillRect/>
          </a:stretch>
        </p:blipFill>
        <p:spPr bwMode="auto">
          <a:xfrm>
            <a:off x="214313" y="2643188"/>
            <a:ext cx="2786062" cy="2600325"/>
          </a:xfrm>
          <a:prstGeom prst="rect">
            <a:avLst/>
          </a:prstGeom>
          <a:noFill/>
          <a:ln w="9525">
            <a:noFill/>
            <a:miter lim="800000"/>
            <a:headEnd/>
            <a:tailEnd/>
          </a:ln>
        </p:spPr>
      </p:pic>
      <p:pic>
        <p:nvPicPr>
          <p:cNvPr id="16387" name="Immagine 4" descr="TESTA MOTRICE 1.jpg"/>
          <p:cNvPicPr>
            <a:picLocks noChangeAspect="1"/>
          </p:cNvPicPr>
          <p:nvPr/>
        </p:nvPicPr>
        <p:blipFill>
          <a:blip r:embed="rId3"/>
          <a:srcRect/>
          <a:stretch>
            <a:fillRect/>
          </a:stretch>
        </p:blipFill>
        <p:spPr bwMode="auto">
          <a:xfrm>
            <a:off x="3571875" y="2643188"/>
            <a:ext cx="3000375" cy="2571750"/>
          </a:xfrm>
          <a:prstGeom prst="rect">
            <a:avLst/>
          </a:prstGeom>
          <a:noFill/>
          <a:ln w="9525">
            <a:noFill/>
            <a:miter lim="800000"/>
            <a:headEnd/>
            <a:tailEnd/>
          </a:ln>
        </p:spPr>
      </p:pic>
      <p:sp>
        <p:nvSpPr>
          <p:cNvPr id="16388" name="CasellaDiTesto 5"/>
          <p:cNvSpPr txBox="1">
            <a:spLocks noChangeArrowheads="1"/>
          </p:cNvSpPr>
          <p:nvPr/>
        </p:nvSpPr>
        <p:spPr bwMode="auto">
          <a:xfrm>
            <a:off x="285750" y="5214938"/>
            <a:ext cx="3500438" cy="3970337"/>
          </a:xfrm>
          <a:prstGeom prst="rect">
            <a:avLst/>
          </a:prstGeom>
          <a:noFill/>
          <a:ln w="9525">
            <a:noFill/>
            <a:miter lim="800000"/>
            <a:headEnd/>
            <a:tailEnd/>
          </a:ln>
        </p:spPr>
        <p:txBody>
          <a:bodyPr>
            <a:spAutoFit/>
          </a:bodyPr>
          <a:lstStyle/>
          <a:p>
            <a:r>
              <a:rPr lang="it-IT" sz="2800" b="1" i="1">
                <a:solidFill>
                  <a:srgbClr val="0070C0"/>
                </a:solidFill>
                <a:latin typeface="Calibri" pitchFamily="34" charset="0"/>
              </a:rPr>
              <a:t>3) MANDRINO</a:t>
            </a:r>
          </a:p>
          <a:p>
            <a:r>
              <a:rPr lang="it-IT" sz="2800" b="1" i="1">
                <a:latin typeface="Calibri" pitchFamily="34" charset="0"/>
              </a:rPr>
              <a:t>IL MANDRINO È L’ALBERO PRINCIPALE DEL TORNIO, CHE RICEVE IL MOVIMENTO DALLA TRASMISSIONE A CINGHIA O AD INGRANAGGI</a:t>
            </a:r>
            <a:endParaRPr lang="it-IT" sz="2800" b="1" i="1">
              <a:solidFill>
                <a:srgbClr val="0070C0"/>
              </a:solidFill>
              <a:latin typeface="Calibri" pitchFamily="34" charset="0"/>
            </a:endParaRPr>
          </a:p>
        </p:txBody>
      </p:sp>
      <p:pic>
        <p:nvPicPr>
          <p:cNvPr id="16389" name="Immagine 6" descr="MANDRINO.jpg"/>
          <p:cNvPicPr>
            <a:picLocks noChangeAspect="1"/>
          </p:cNvPicPr>
          <p:nvPr/>
        </p:nvPicPr>
        <p:blipFill>
          <a:blip r:embed="rId4"/>
          <a:srcRect/>
          <a:stretch>
            <a:fillRect/>
          </a:stretch>
        </p:blipFill>
        <p:spPr bwMode="auto">
          <a:xfrm>
            <a:off x="3714750" y="5429250"/>
            <a:ext cx="2928938" cy="350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313" y="214313"/>
            <a:ext cx="6429375" cy="8715375"/>
          </a:xfrm>
        </p:spPr>
        <p:txBody>
          <a:bodyPr rtlCol="0">
            <a:noAutofit/>
          </a:bodyPr>
          <a:lstStyle/>
          <a:p>
            <a:pPr marL="514350" indent="-514350" fontAlgn="auto">
              <a:spcAft>
                <a:spcPts val="0"/>
              </a:spcAft>
              <a:buFont typeface="Arial" pitchFamily="34" charset="0"/>
              <a:buNone/>
              <a:defRPr/>
            </a:pPr>
            <a:r>
              <a:rPr lang="it-IT" b="1" i="1" dirty="0" smtClean="0">
                <a:solidFill>
                  <a:srgbClr val="0070C0"/>
                </a:solidFill>
              </a:rPr>
              <a:t>4) TESTA MOBILE O CONTROTESTA</a:t>
            </a:r>
            <a:r>
              <a:rPr lang="it-IT" b="1" i="1" dirty="0" smtClean="0"/>
              <a:t/>
            </a:r>
            <a:br>
              <a:rPr lang="it-IT" b="1" i="1" dirty="0" smtClean="0"/>
            </a:br>
            <a:endParaRPr lang="it-IT" b="1" i="1" dirty="0" smtClean="0"/>
          </a:p>
          <a:p>
            <a:pPr marL="514350" indent="-514350" fontAlgn="auto">
              <a:spcAft>
                <a:spcPts val="0"/>
              </a:spcAft>
              <a:buFont typeface="Arial" pitchFamily="34" charset="0"/>
              <a:buNone/>
              <a:defRPr/>
            </a:pPr>
            <a:endParaRPr lang="it-IT" b="1" i="1" dirty="0"/>
          </a:p>
          <a:p>
            <a:pPr marL="514350" indent="-514350" fontAlgn="auto">
              <a:spcAft>
                <a:spcPts val="0"/>
              </a:spcAft>
              <a:buFont typeface="Arial" pitchFamily="34" charset="0"/>
              <a:buAutoNum type="arabicParenR" startAt="3"/>
              <a:defRPr/>
            </a:pPr>
            <a:endParaRPr lang="it-IT" b="1" i="1" dirty="0" smtClean="0"/>
          </a:p>
          <a:p>
            <a:pPr marL="514350" indent="-514350" fontAlgn="auto">
              <a:spcAft>
                <a:spcPts val="0"/>
              </a:spcAft>
              <a:buFont typeface="Arial" pitchFamily="34" charset="0"/>
              <a:buNone/>
              <a:defRPr/>
            </a:pPr>
            <a:endParaRPr lang="it-IT" sz="2400" b="1" i="1" dirty="0" smtClean="0"/>
          </a:p>
          <a:p>
            <a:pPr marL="514350" indent="-514350" fontAlgn="auto">
              <a:spcAft>
                <a:spcPts val="0"/>
              </a:spcAft>
              <a:buFont typeface="Arial" pitchFamily="34" charset="0"/>
              <a:buNone/>
              <a:defRPr/>
            </a:pPr>
            <a:endParaRPr lang="it-IT" sz="2400" b="1" i="1" dirty="0"/>
          </a:p>
          <a:p>
            <a:pPr marL="514350" indent="-514350" fontAlgn="auto">
              <a:spcAft>
                <a:spcPts val="0"/>
              </a:spcAft>
              <a:buFont typeface="Arial" pitchFamily="34" charset="0"/>
              <a:buNone/>
              <a:defRPr/>
            </a:pPr>
            <a:r>
              <a:rPr lang="it-IT" sz="2400" b="1" i="1" dirty="0" smtClean="0"/>
              <a:t>LA CONTROTESTA HA IL COMPITO DÌ SOSTENERE IL PEZZO DA LAVORARE DALLA PARTE OPPOSTA DELLA TESTA MOTRICE. E’ FORMATA DA UN COMPONENTE CHIAMATO “CORPO”, DOVE, ALL’INTERNO, ESISTE UNA CAVITÀ CILINDRICA NELLA QUALE SI TROVA UN FUSO CONICO IN CUI SI PUÒ INSERIRE: UNA CONTROPUNTA FISSA; UNA CONTROPUNTA GIREVOLE, MUNITA AL SUO INTERNO DÌ CUSCINETTI; UN MANDRINO PORTA PUNTE, PER EFFETTUARE DEI FORI AL CENTRO DEL PEZZO.</a:t>
            </a:r>
            <a:r>
              <a:rPr lang="it-IT" b="1" i="1" dirty="0" smtClean="0"/>
              <a:t/>
            </a:r>
            <a:br>
              <a:rPr lang="it-IT" b="1" i="1" dirty="0" smtClean="0"/>
            </a:br>
            <a:r>
              <a:rPr lang="it-IT" b="1" i="1" dirty="0" smtClean="0"/>
              <a:t/>
            </a:r>
            <a:br>
              <a:rPr lang="it-IT" b="1" i="1" dirty="0" smtClean="0"/>
            </a:br>
            <a:endParaRPr lang="it-IT" dirty="0" smtClean="0"/>
          </a:p>
          <a:p>
            <a:pPr fontAlgn="auto">
              <a:spcAft>
                <a:spcPts val="0"/>
              </a:spcAft>
              <a:buFont typeface="Arial" pitchFamily="34" charset="0"/>
              <a:buChar char="•"/>
              <a:defRPr/>
            </a:pPr>
            <a:endParaRPr lang="it-IT" dirty="0"/>
          </a:p>
        </p:txBody>
      </p:sp>
      <p:pic>
        <p:nvPicPr>
          <p:cNvPr id="17410" name="Immagine 3" descr="CONTROTESTA.jpg"/>
          <p:cNvPicPr>
            <a:picLocks noChangeAspect="1"/>
          </p:cNvPicPr>
          <p:nvPr/>
        </p:nvPicPr>
        <p:blipFill>
          <a:blip r:embed="rId2"/>
          <a:srcRect/>
          <a:stretch>
            <a:fillRect/>
          </a:stretch>
        </p:blipFill>
        <p:spPr bwMode="auto">
          <a:xfrm>
            <a:off x="785813" y="857250"/>
            <a:ext cx="5000625"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idx="1"/>
          </p:nvPr>
        </p:nvSpPr>
        <p:spPr>
          <a:xfrm>
            <a:off x="342900" y="214313"/>
            <a:ext cx="6172200" cy="8715375"/>
          </a:xfrm>
        </p:spPr>
        <p:txBody>
          <a:bodyPr rtlCol="0">
            <a:normAutofit fontScale="25000" lnSpcReduction="20000"/>
          </a:bodyPr>
          <a:lstStyle/>
          <a:p>
            <a:pPr fontAlgn="auto">
              <a:spcAft>
                <a:spcPts val="0"/>
              </a:spcAft>
              <a:buFont typeface="Arial" pitchFamily="34" charset="0"/>
              <a:buChar char="•"/>
              <a:defRPr/>
            </a:pPr>
            <a:endParaRPr lang="it-IT" sz="9800" b="1" i="1" dirty="0" smtClean="0">
              <a:solidFill>
                <a:srgbClr val="0070C0"/>
              </a:solidFill>
            </a:endParaRPr>
          </a:p>
          <a:p>
            <a:pPr fontAlgn="auto">
              <a:spcAft>
                <a:spcPts val="0"/>
              </a:spcAft>
              <a:buFont typeface="Arial" pitchFamily="34" charset="0"/>
              <a:buNone/>
              <a:defRPr/>
            </a:pPr>
            <a:r>
              <a:rPr lang="it-IT" sz="12800" b="1" i="1" dirty="0" smtClean="0">
                <a:solidFill>
                  <a:srgbClr val="0070C0"/>
                </a:solidFill>
              </a:rPr>
              <a:t>4) TORRETTA PORTA UTENSILI</a:t>
            </a:r>
            <a:r>
              <a:rPr lang="it-IT" b="1" i="1" dirty="0" smtClean="0"/>
              <a:t/>
            </a:r>
            <a:br>
              <a:rPr lang="it-IT" b="1" i="1" dirty="0" smtClean="0"/>
            </a:br>
            <a:r>
              <a:rPr lang="it-IT" b="1" i="1" dirty="0" smtClean="0"/>
              <a:t/>
            </a:r>
            <a:br>
              <a:rPr lang="it-IT" b="1" i="1" dirty="0" smtClean="0"/>
            </a:br>
            <a:endParaRPr lang="it-IT" dirty="0" smtClean="0"/>
          </a:p>
          <a:p>
            <a:pPr fontAlgn="auto">
              <a:spcAft>
                <a:spcPts val="0"/>
              </a:spcAft>
              <a:buFont typeface="Arial" pitchFamily="34" charset="0"/>
              <a:buNone/>
              <a:defRPr/>
            </a:pPr>
            <a:r>
              <a:rPr lang="it-IT" b="1" i="1" dirty="0" smtClean="0"/>
              <a:t/>
            </a:r>
            <a:br>
              <a:rPr lang="it-IT" b="1" i="1" dirty="0" smtClean="0"/>
            </a:br>
            <a:r>
              <a:rPr lang="it-IT" b="1" i="1" dirty="0" smtClean="0"/>
              <a:t/>
            </a:r>
            <a:br>
              <a:rPr lang="it-IT" b="1" i="1" dirty="0" smtClean="0"/>
            </a:br>
            <a:endParaRPr lang="it-IT" dirty="0" smtClean="0"/>
          </a:p>
          <a:p>
            <a:pPr fontAlgn="auto">
              <a:spcAft>
                <a:spcPts val="0"/>
              </a:spcAft>
              <a:buFont typeface="Arial" pitchFamily="34" charset="0"/>
              <a:buNone/>
              <a:defRPr/>
            </a:pPr>
            <a:endParaRPr lang="it-IT" sz="5100" b="1" i="1" dirty="0" smtClean="0"/>
          </a:p>
          <a:p>
            <a:pPr fontAlgn="auto">
              <a:spcAft>
                <a:spcPts val="0"/>
              </a:spcAft>
              <a:buFont typeface="Arial" pitchFamily="34" charset="0"/>
              <a:buNone/>
              <a:defRPr/>
            </a:pPr>
            <a:endParaRPr lang="it-IT" sz="5100" b="1" i="1" dirty="0"/>
          </a:p>
          <a:p>
            <a:pPr fontAlgn="auto">
              <a:spcAft>
                <a:spcPts val="0"/>
              </a:spcAft>
              <a:buFont typeface="Arial" pitchFamily="34" charset="0"/>
              <a:buNone/>
              <a:defRPr/>
            </a:pPr>
            <a:endParaRPr lang="it-IT" sz="5100" b="1" i="1" dirty="0" smtClean="0"/>
          </a:p>
          <a:p>
            <a:pPr fontAlgn="auto">
              <a:spcAft>
                <a:spcPts val="0"/>
              </a:spcAft>
              <a:buFont typeface="Arial" pitchFamily="34" charset="0"/>
              <a:buNone/>
              <a:defRPr/>
            </a:pPr>
            <a:endParaRPr lang="it-IT" sz="5100" b="1" i="1" dirty="0"/>
          </a:p>
          <a:p>
            <a:pPr fontAlgn="auto">
              <a:spcAft>
                <a:spcPts val="0"/>
              </a:spcAft>
              <a:buFont typeface="Arial" pitchFamily="34" charset="0"/>
              <a:buNone/>
              <a:defRPr/>
            </a:pPr>
            <a:endParaRPr lang="it-IT" sz="8600" b="1" i="1" dirty="0" smtClean="0"/>
          </a:p>
          <a:p>
            <a:pPr fontAlgn="auto">
              <a:spcAft>
                <a:spcPts val="0"/>
              </a:spcAft>
              <a:buFont typeface="Arial" pitchFamily="34" charset="0"/>
              <a:buNone/>
              <a:defRPr/>
            </a:pPr>
            <a:endParaRPr lang="it-IT" sz="9600" b="1" i="1" dirty="0" smtClean="0"/>
          </a:p>
          <a:p>
            <a:pPr fontAlgn="auto">
              <a:spcAft>
                <a:spcPts val="0"/>
              </a:spcAft>
              <a:buFont typeface="Arial" pitchFamily="34" charset="0"/>
              <a:buNone/>
              <a:defRPr/>
            </a:pPr>
            <a:endParaRPr lang="it-IT" sz="9600" b="1" i="1" dirty="0" smtClean="0"/>
          </a:p>
          <a:p>
            <a:pPr fontAlgn="auto">
              <a:spcAft>
                <a:spcPts val="0"/>
              </a:spcAft>
              <a:buFont typeface="Arial" pitchFamily="34" charset="0"/>
              <a:buNone/>
              <a:defRPr/>
            </a:pPr>
            <a:r>
              <a:rPr lang="it-IT" sz="11200" b="1" i="1" dirty="0" smtClean="0"/>
              <a:t>LA TORRETTA PORTA UTENSILI È COSTITUITA DAL CARRELLO E DALLE TAVOLE. IL CARRELLO PUÒ SCORRERE PARALLELAMENTE AL BANCO SIA IN AVANTI CHE ALL’INDIETRO. QUESTO MOVIMENTO PUÒ ESSERE FATTO IN MANIERA MANUALE, GRAZIE AD UN VOLANTINO, OPPURE IN MANIERA AUTOMATICA. L’AVANZAMENTO LATERALE AUTOMATICO DEL CARRELLO VIENE AZIONATO DA UNA LEVA, POSTA SU QUEST’ULTIMO, LA QUALE METTE A CONTATTO DEGLI INGRANAGGI A CREMAGLIERA CON UNA MADREVITE MONTATA FRONTALMENTE AL BANCO. </a:t>
            </a:r>
            <a:r>
              <a:rPr lang="it-IT" b="1" i="1" dirty="0" smtClean="0"/>
              <a:t/>
            </a:r>
            <a:br>
              <a:rPr lang="it-IT" b="1" i="1" dirty="0" smtClean="0"/>
            </a:br>
            <a:r>
              <a:rPr lang="it-IT" b="1" i="1" dirty="0" smtClean="0"/>
              <a:t/>
            </a:r>
            <a:br>
              <a:rPr lang="it-IT" b="1" i="1" dirty="0" smtClean="0"/>
            </a:br>
            <a:endParaRPr lang="it-IT" dirty="0" smtClean="0"/>
          </a:p>
          <a:p>
            <a:pPr fontAlgn="auto">
              <a:spcAft>
                <a:spcPts val="0"/>
              </a:spcAft>
              <a:buFont typeface="Arial" pitchFamily="34" charset="0"/>
              <a:buChar char="•"/>
              <a:defRPr/>
            </a:pPr>
            <a:endParaRPr lang="it-IT" dirty="0"/>
          </a:p>
        </p:txBody>
      </p:sp>
      <p:pic>
        <p:nvPicPr>
          <p:cNvPr id="18434" name="Immagine 4" descr="SLITTA PORTAUTENSILI.jpg"/>
          <p:cNvPicPr>
            <a:picLocks noChangeAspect="1"/>
          </p:cNvPicPr>
          <p:nvPr/>
        </p:nvPicPr>
        <p:blipFill>
          <a:blip r:embed="rId2"/>
          <a:srcRect/>
          <a:stretch>
            <a:fillRect/>
          </a:stretch>
        </p:blipFill>
        <p:spPr bwMode="auto">
          <a:xfrm>
            <a:off x="500063" y="1071563"/>
            <a:ext cx="5500687"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title"/>
          </p:nvPr>
        </p:nvSpPr>
        <p:spPr>
          <a:xfrm>
            <a:off x="342900" y="366713"/>
            <a:ext cx="6172200" cy="919162"/>
          </a:xfrm>
          <a:solidFill>
            <a:srgbClr val="FFFF00"/>
          </a:solidFill>
        </p:spPr>
        <p:txBody>
          <a:bodyPr/>
          <a:lstStyle/>
          <a:p>
            <a:r>
              <a:rPr lang="it-IT" sz="3200" smtClean="0">
                <a:solidFill>
                  <a:srgbClr val="FF0000"/>
                </a:solidFill>
                <a:latin typeface="Algerian"/>
              </a:rPr>
              <a:t>PRINCIPALI LAVORAZIONI</a:t>
            </a:r>
          </a:p>
        </p:txBody>
      </p:sp>
      <p:sp>
        <p:nvSpPr>
          <p:cNvPr id="19458" name="Segnaposto contenuto 2"/>
          <p:cNvSpPr>
            <a:spLocks noGrp="1"/>
          </p:cNvSpPr>
          <p:nvPr>
            <p:ph idx="1"/>
          </p:nvPr>
        </p:nvSpPr>
        <p:spPr>
          <a:xfrm>
            <a:off x="342900" y="1500188"/>
            <a:ext cx="6172200" cy="7358062"/>
          </a:xfrm>
        </p:spPr>
        <p:txBody>
          <a:bodyPr/>
          <a:lstStyle/>
          <a:p>
            <a:r>
              <a:rPr lang="it-IT" b="1" smtClean="0"/>
              <a:t>TORNITURA CILINDRICA  INTERNA E  ESTERNA;</a:t>
            </a:r>
          </a:p>
          <a:p>
            <a:r>
              <a:rPr lang="it-IT" b="1" smtClean="0"/>
              <a:t>TORNITURA CONICA;</a:t>
            </a:r>
          </a:p>
          <a:p>
            <a:r>
              <a:rPr lang="it-IT" b="1" smtClean="0"/>
              <a:t>SFACCIATURA O INTESTATURA;</a:t>
            </a:r>
          </a:p>
          <a:p>
            <a:r>
              <a:rPr lang="it-IT" b="1" smtClean="0"/>
              <a:t>ESECUZIONE GOLE;</a:t>
            </a:r>
          </a:p>
          <a:p>
            <a:r>
              <a:rPr lang="it-IT" b="1" smtClean="0"/>
              <a:t>TRONCATURA E TAGLIO;</a:t>
            </a:r>
          </a:p>
          <a:p>
            <a:r>
              <a:rPr lang="it-IT" b="1" smtClean="0"/>
              <a:t>FORATURA;</a:t>
            </a:r>
          </a:p>
          <a:p>
            <a:r>
              <a:rPr lang="it-IT" b="1" smtClean="0"/>
              <a:t>GODRONATURA O ZIGRINATURA;</a:t>
            </a:r>
          </a:p>
          <a:p>
            <a:r>
              <a:rPr lang="it-IT" b="1" smtClean="0"/>
              <a:t>FILETTATURA;</a:t>
            </a:r>
          </a:p>
          <a:p>
            <a:r>
              <a:rPr lang="it-IT" b="1" smtClean="0"/>
              <a:t>ALESATURA;</a:t>
            </a:r>
          </a:p>
          <a:p>
            <a:r>
              <a:rPr lang="it-IT" b="1" smtClean="0"/>
              <a:t>SMUSSI.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1"/>
          <p:cNvSpPr>
            <a:spLocks noGrp="1"/>
          </p:cNvSpPr>
          <p:nvPr>
            <p:ph type="title"/>
          </p:nvPr>
        </p:nvSpPr>
        <p:spPr>
          <a:xfrm>
            <a:off x="342900" y="366713"/>
            <a:ext cx="6172200" cy="847725"/>
          </a:xfrm>
          <a:solidFill>
            <a:srgbClr val="FFFF00"/>
          </a:solidFill>
        </p:spPr>
        <p:txBody>
          <a:bodyPr/>
          <a:lstStyle/>
          <a:p>
            <a:r>
              <a:rPr lang="it-IT" smtClean="0">
                <a:solidFill>
                  <a:srgbClr val="0070C0"/>
                </a:solidFill>
                <a:latin typeface="Algerian"/>
              </a:rPr>
              <a:t>TORNIO C.N.C.</a:t>
            </a:r>
          </a:p>
        </p:txBody>
      </p:sp>
      <p:pic>
        <p:nvPicPr>
          <p:cNvPr id="20482" name="Segnaposto contenuto 3" descr="TORNIO CNC.jpg"/>
          <p:cNvPicPr>
            <a:picLocks noGrp="1" noChangeAspect="1"/>
          </p:cNvPicPr>
          <p:nvPr>
            <p:ph idx="1"/>
          </p:nvPr>
        </p:nvPicPr>
        <p:blipFill>
          <a:blip r:embed="rId2"/>
          <a:srcRect/>
          <a:stretch>
            <a:fillRect/>
          </a:stretch>
        </p:blipFill>
        <p:spPr>
          <a:xfrm>
            <a:off x="357188" y="1214438"/>
            <a:ext cx="6143625" cy="3071812"/>
          </a:xfrm>
        </p:spPr>
      </p:pic>
      <p:sp>
        <p:nvSpPr>
          <p:cNvPr id="20483" name="CasellaDiTesto 4"/>
          <p:cNvSpPr txBox="1">
            <a:spLocks noChangeArrowheads="1"/>
          </p:cNvSpPr>
          <p:nvPr/>
        </p:nvSpPr>
        <p:spPr bwMode="auto">
          <a:xfrm>
            <a:off x="0" y="4286250"/>
            <a:ext cx="6858000" cy="4857750"/>
          </a:xfrm>
          <a:prstGeom prst="rect">
            <a:avLst/>
          </a:prstGeom>
          <a:noFill/>
          <a:ln w="9525">
            <a:noFill/>
            <a:miter lim="800000"/>
            <a:headEnd/>
            <a:tailEnd/>
          </a:ln>
        </p:spPr>
        <p:txBody>
          <a:bodyPr>
            <a:spAutoFit/>
          </a:bodyPr>
          <a:lstStyle/>
          <a:p>
            <a:r>
              <a:rPr lang="it-IT" sz="2400">
                <a:latin typeface="Calibri" pitchFamily="34" charset="0"/>
              </a:rPr>
              <a:t>IL TERMINE </a:t>
            </a:r>
            <a:r>
              <a:rPr lang="it-IT" sz="2400" b="1">
                <a:latin typeface="Calibri" pitchFamily="34" charset="0"/>
              </a:rPr>
              <a:t>CONTROLLO NUMERICO È RIFERITO SINTETICAMENTE A SISTEMI ELETTRONICI FORMATI </a:t>
            </a:r>
            <a:r>
              <a:rPr lang="it-IT" sz="2400">
                <a:latin typeface="Calibri" pitchFamily="34" charset="0"/>
              </a:rPr>
              <a:t>DA CIRCUITI MODIFICABILI PROVVISTI DI MEMORIE A LOGICA PROGRAMMABILE. I SISTEMI ELETTRONICI A LOGICA PROGRAMMABILE SONO DETTI COMUNEMENTE </a:t>
            </a:r>
            <a:r>
              <a:rPr lang="it-IT" sz="2400" b="1">
                <a:latin typeface="Calibri" pitchFamily="34" charset="0"/>
              </a:rPr>
              <a:t>UNITÀ DI GOVERNO O UNITÀ DI CONTROLLO.</a:t>
            </a:r>
          </a:p>
          <a:p>
            <a:r>
              <a:rPr lang="it-IT" sz="2400">
                <a:latin typeface="Calibri" pitchFamily="34" charset="0"/>
              </a:rPr>
              <a:t>UNA MACCHINA A CONTROLLO NUMERICO POSSIEDE UNA </a:t>
            </a:r>
            <a:r>
              <a:rPr lang="it-IT" sz="2400" b="1">
                <a:latin typeface="Calibri" pitchFamily="34" charset="0"/>
              </a:rPr>
              <a:t>STRUTTURA MECCANICA. I SUOI </a:t>
            </a:r>
            <a:r>
              <a:rPr lang="it-IT" sz="2400">
                <a:latin typeface="Calibri" pitchFamily="34" charset="0"/>
              </a:rPr>
              <a:t>MECCANISMI TECNOLOGICAMENTE AVANZATI SONO PRESENTI ANCHE SULLE MACCHINE TRADIZIONALI MA SONO SUBORDINATI ALL’AZIONE PREMINENTE DEL SISTEMA ELETTRONICO A LOGICA PROGRAMMABILE.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a:xfrm>
            <a:off x="0" y="214313"/>
            <a:ext cx="6858000" cy="928687"/>
          </a:xfrm>
          <a:solidFill>
            <a:srgbClr val="FFFF00"/>
          </a:solidFill>
        </p:spPr>
        <p:txBody>
          <a:bodyPr/>
          <a:lstStyle/>
          <a:p>
            <a:r>
              <a:rPr lang="it-IT" sz="3200" smtClean="0">
                <a:solidFill>
                  <a:srgbClr val="FF0000"/>
                </a:solidFill>
                <a:latin typeface="Algerian"/>
              </a:rPr>
              <a:t>PRINCIPIO DI’ FUNZIONAMENTO</a:t>
            </a:r>
          </a:p>
        </p:txBody>
      </p:sp>
      <p:sp>
        <p:nvSpPr>
          <p:cNvPr id="21506" name="Segnaposto contenuto 2"/>
          <p:cNvSpPr>
            <a:spLocks noGrp="1"/>
          </p:cNvSpPr>
          <p:nvPr>
            <p:ph idx="1"/>
          </p:nvPr>
        </p:nvSpPr>
        <p:spPr>
          <a:xfrm>
            <a:off x="0" y="1285875"/>
            <a:ext cx="6858000" cy="4214813"/>
          </a:xfrm>
        </p:spPr>
        <p:txBody>
          <a:bodyPr/>
          <a:lstStyle/>
          <a:p>
            <a:pPr>
              <a:buFont typeface="Arial" charset="0"/>
              <a:buNone/>
            </a:pPr>
            <a:r>
              <a:rPr lang="it-IT" sz="2400" smtClean="0"/>
              <a:t>IL PRINCIPIO DI FUNZIONAMENTO DELLA MACCHINA A CONTROLLO NUMERICO SI BASA ESSENZIALMENTE SUL REDIGERE UN PROGRAMMA CON SIMBOLI CONVENZIONATI E SOSTITUIRE LE PRESTAZIONI DI UN OPERATORE NELL’EFFETTUARE LE MANOVRE CON I VARI MECCANISMI. TALI MANOVRE SARANNO COMANDATE DA APPARECCHIATURE ELETTRICHE – ELETTRONICHE ATTE AD ESEGUIRE, A TEMPO OPPORTUNO E IN MODO SEQUENZIALE, E CON LA MASSIMA PRECISIONE UN PROGRAMMA DI LAVORO.</a:t>
            </a:r>
          </a:p>
        </p:txBody>
      </p:sp>
      <p:sp>
        <p:nvSpPr>
          <p:cNvPr id="21507" name="CasellaDiTesto 3"/>
          <p:cNvSpPr txBox="1">
            <a:spLocks noChangeArrowheads="1"/>
          </p:cNvSpPr>
          <p:nvPr/>
        </p:nvSpPr>
        <p:spPr bwMode="auto">
          <a:xfrm>
            <a:off x="428625" y="5929313"/>
            <a:ext cx="5429250" cy="369887"/>
          </a:xfrm>
          <a:prstGeom prst="rect">
            <a:avLst/>
          </a:prstGeom>
          <a:noFill/>
          <a:ln w="9525">
            <a:noFill/>
            <a:miter lim="800000"/>
            <a:headEnd/>
            <a:tailEnd/>
          </a:ln>
        </p:spPr>
        <p:txBody>
          <a:bodyPr>
            <a:spAutoFit/>
          </a:bodyPr>
          <a:lstStyle/>
          <a:p>
            <a:endParaRPr lang="it-IT">
              <a:latin typeface="Calibri" pitchFamily="34" charset="0"/>
            </a:endParaRPr>
          </a:p>
        </p:txBody>
      </p:sp>
      <p:pic>
        <p:nvPicPr>
          <p:cNvPr id="5" name="Picture 7"/>
          <p:cNvPicPr>
            <a:picLocks noChangeAspect="1" noChangeArrowheads="1"/>
          </p:cNvPicPr>
          <p:nvPr/>
        </p:nvPicPr>
        <p:blipFill>
          <a:blip r:embed="rId2" cstate="print">
            <a:duotone>
              <a:prstClr val="black"/>
              <a:srgbClr val="FF0000">
                <a:tint val="45000"/>
                <a:satMod val="400000"/>
              </a:srgbClr>
            </a:duotone>
          </a:blip>
          <a:srcRect/>
          <a:stretch>
            <a:fillRect/>
          </a:stretch>
        </p:blipFill>
        <p:spPr bwMode="auto">
          <a:xfrm>
            <a:off x="0" y="5429256"/>
            <a:ext cx="6858000" cy="37147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TotalTime>
  <Words>848</Words>
  <Application>Microsoft Office PowerPoint</Application>
  <PresentationFormat>On-screen Show (4:3)</PresentationFormat>
  <Paragraphs>100</Paragraphs>
  <Slides>17</Slides>
  <Notes>0</Notes>
  <HiddenSlides>0</HiddenSlides>
  <MMClips>0</MMClips>
  <ScaleCrop>false</ScaleCrop>
  <HeadingPairs>
    <vt:vector size="6" baseType="variant">
      <vt:variant>
        <vt:lpstr>Caratteri utilizzati</vt:lpstr>
      </vt:variant>
      <vt:variant>
        <vt:i4>4</vt:i4>
      </vt:variant>
      <vt:variant>
        <vt:lpstr>Modello struttura</vt:lpstr>
      </vt:variant>
      <vt:variant>
        <vt:i4>1</vt:i4>
      </vt:variant>
      <vt:variant>
        <vt:lpstr>Titoli diapositive</vt:lpstr>
      </vt:variant>
      <vt:variant>
        <vt:i4>17</vt:i4>
      </vt:variant>
    </vt:vector>
  </HeadingPairs>
  <TitlesOfParts>
    <vt:vector size="22" baseType="lpstr">
      <vt:lpstr>Calibri</vt:lpstr>
      <vt:lpstr>Arial</vt:lpstr>
      <vt:lpstr>Algerian</vt:lpstr>
      <vt:lpstr>Times New Roman</vt:lpstr>
      <vt:lpstr>Tema di Office</vt:lpstr>
      <vt:lpstr>Università di Camerino Facoltà di Scienze e Tecnologie    L’EVOLUZIONE  DEL TORNIO</vt:lpstr>
      <vt:lpstr>TORNIO PARALLELO</vt:lpstr>
      <vt:lpstr>PARTI  PRINCIPALI</vt:lpstr>
      <vt:lpstr>Diapositiva 4</vt:lpstr>
      <vt:lpstr>Diapositiva 5</vt:lpstr>
      <vt:lpstr>Diapositiva 6</vt:lpstr>
      <vt:lpstr>PRINCIPALI LAVORAZIONI</vt:lpstr>
      <vt:lpstr>TORNIO C.N.C.</vt:lpstr>
      <vt:lpstr>PRINCIPIO DI’ FUNZIONAMENTO</vt:lpstr>
      <vt:lpstr>FUNZIONI  PREPARATORIE (G)</vt:lpstr>
      <vt:lpstr>FUNZIONI  MISCELLANEE  (M)</vt:lpstr>
      <vt:lpstr>ZERO  PEZZO (OP)</vt:lpstr>
      <vt:lpstr>PROGRAMMAZIONE: ASSOLUTA - INCREMENTALE</vt:lpstr>
      <vt:lpstr>VANTAGGI</vt:lpstr>
      <vt:lpstr>Velocita’ di taglio (Vt)</vt:lpstr>
      <vt:lpstr>avanzamenti</vt:lpstr>
      <vt:lpstr>ESEMPIO DI  SFACCIATURA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Università di Camerino Facoltà di Scienze e Tecnologie    L’EVOLUZIONE  DEL TORNIO</dc:title>
  <dc:creator>utente</dc:creator>
  <cp:lastModifiedBy>STEFANO</cp:lastModifiedBy>
  <cp:revision>36</cp:revision>
  <dcterms:created xsi:type="dcterms:W3CDTF">2014-06-24T20:56:50Z</dcterms:created>
  <dcterms:modified xsi:type="dcterms:W3CDTF">2014-07-10T08:05:14Z</dcterms:modified>
</cp:coreProperties>
</file>